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323" r:id="rId4"/>
    <p:sldId id="342" r:id="rId5"/>
    <p:sldId id="261" r:id="rId6"/>
    <p:sldId id="331" r:id="rId7"/>
    <p:sldId id="264" r:id="rId8"/>
    <p:sldId id="330" r:id="rId9"/>
    <p:sldId id="334" r:id="rId10"/>
    <p:sldId id="266" r:id="rId11"/>
    <p:sldId id="332" r:id="rId12"/>
    <p:sldId id="268" r:id="rId13"/>
    <p:sldId id="335" r:id="rId14"/>
    <p:sldId id="350" r:id="rId15"/>
    <p:sldId id="351" r:id="rId16"/>
    <p:sldId id="336" r:id="rId17"/>
    <p:sldId id="357" r:id="rId18"/>
    <p:sldId id="358" r:id="rId19"/>
    <p:sldId id="354" r:id="rId20"/>
    <p:sldId id="356" r:id="rId21"/>
    <p:sldId id="337" r:id="rId22"/>
    <p:sldId id="277" r:id="rId23"/>
    <p:sldId id="278" r:id="rId24"/>
    <p:sldId id="353" r:id="rId25"/>
    <p:sldId id="321" r:id="rId26"/>
    <p:sldId id="338" r:id="rId27"/>
    <p:sldId id="284" r:id="rId28"/>
    <p:sldId id="339" r:id="rId29"/>
  </p:sldIdLst>
  <p:sldSz cx="10691813" cy="7559675"/>
  <p:notesSz cx="6858000" cy="9144000"/>
  <p:embeddedFontLst>
    <p:embeddedFont>
      <p:font typeface="KoPub돋움체 Medium" panose="02020603020101020101" pitchFamily="18" charset="-127"/>
      <p:regular r:id="rId30"/>
    </p:embeddedFont>
    <p:embeddedFont>
      <p:font typeface="KoPub바탕체 Bold" panose="02020603020101020101" pitchFamily="18" charset="-127"/>
      <p:regular r:id="rId31"/>
    </p:embeddedFont>
    <p:embeddedFont>
      <p:font typeface="KoPub바탕체 Medium" panose="02020603020101020101" pitchFamily="18" charset="-127"/>
      <p:regular r:id="rId32"/>
    </p:embeddedFont>
    <p:embeddedFont>
      <p:font typeface="KoPub돋움체 Bold" panose="02020603020101020101" pitchFamily="18" charset="-127"/>
      <p:regular r:id="rId33"/>
    </p:embeddedFont>
    <p:embeddedFont>
      <p:font typeface="KoPub돋움체 Light" panose="02020603020101020101" pitchFamily="18" charset="-127"/>
      <p:regular r:id="rId34"/>
    </p:embeddedFont>
    <p:embeddedFont>
      <p:font typeface="나눔명조" panose="02020603020101020101" pitchFamily="18" charset="-127"/>
      <p:regular r:id="rId35"/>
      <p:bold r:id="rId36"/>
    </p:embeddedFont>
    <p:embeddedFont>
      <p:font typeface="KoPub바탕체 Light" panose="02020603020101020101" pitchFamily="18" charset="-127"/>
      <p:regular r:id="rId37"/>
    </p:embeddedFont>
    <p:embeddedFont>
      <p:font typeface="맑은 고딕" panose="020B0503020000020004" pitchFamily="50" charset="-127"/>
      <p:regular r:id="rId38"/>
      <p:bold r:id="rId3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D42423"/>
    <a:srgbClr val="E97777"/>
    <a:srgbClr val="920000"/>
    <a:srgbClr val="C8C8C8"/>
    <a:srgbClr val="B2090D"/>
    <a:srgbClr val="580000"/>
    <a:srgbClr val="C00000"/>
    <a:srgbClr val="F5F9FD"/>
    <a:srgbClr val="E7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6162" autoAdjust="0"/>
  </p:normalViewPr>
  <p:slideViewPr>
    <p:cSldViewPr snapToGrid="0">
      <p:cViewPr varScale="1">
        <p:scale>
          <a:sx n="106" d="100"/>
          <a:sy n="106" d="100"/>
        </p:scale>
        <p:origin x="-1248" y="-90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9"/>
            <a:ext cx="10691813" cy="437631"/>
          </a:xfrm>
          <a:prstGeom prst="rect">
            <a:avLst/>
          </a:prstGeom>
        </p:spPr>
      </p:pic>
      <p:grpSp>
        <p:nvGrpSpPr>
          <p:cNvPr id="21" name="그룹 20"/>
          <p:cNvGrpSpPr/>
          <p:nvPr userDrawn="1"/>
        </p:nvGrpSpPr>
        <p:grpSpPr>
          <a:xfrm>
            <a:off x="9336537" y="479588"/>
            <a:ext cx="792115" cy="162043"/>
            <a:chOff x="1173163" y="2478088"/>
            <a:chExt cx="2987675" cy="611188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sp>
        <p:nvSpPr>
          <p:cNvPr id="27" name="Freeform 17"/>
          <p:cNvSpPr>
            <a:spLocks/>
          </p:cNvSpPr>
          <p:nvPr userDrawn="1"/>
        </p:nvSpPr>
        <p:spPr bwMode="auto">
          <a:xfrm>
            <a:off x="10203209" y="482050"/>
            <a:ext cx="59893" cy="162783"/>
          </a:xfrm>
          <a:custGeom>
            <a:avLst/>
            <a:gdLst>
              <a:gd name="T0" fmla="*/ 27 w 39"/>
              <a:gd name="T1" fmla="*/ 0 h 106"/>
              <a:gd name="T2" fmla="*/ 0 w 39"/>
              <a:gd name="T3" fmla="*/ 106 h 106"/>
              <a:gd name="T4" fmla="*/ 9 w 39"/>
              <a:gd name="T5" fmla="*/ 106 h 106"/>
              <a:gd name="T6" fmla="*/ 39 w 39"/>
              <a:gd name="T7" fmla="*/ 0 h 106"/>
              <a:gd name="T8" fmla="*/ 27 w 39"/>
              <a:gd name="T9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106">
                <a:moveTo>
                  <a:pt x="27" y="0"/>
                </a:moveTo>
                <a:lnTo>
                  <a:pt x="0" y="106"/>
                </a:lnTo>
                <a:lnTo>
                  <a:pt x="9" y="106"/>
                </a:lnTo>
                <a:lnTo>
                  <a:pt x="39" y="0"/>
                </a:lnTo>
                <a:lnTo>
                  <a:pt x="27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025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0233084" y="415873"/>
            <a:ext cx="471429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48208B8-47E7-4DDD-B2DF-ACE630CC48FB}" type="slidenum">
              <a:rPr lang="en-US" altLang="ko-KR" sz="1200" spc="55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‹#›</a:t>
            </a:fld>
            <a:endParaRPr lang="en-US" altLang="ko-KR" sz="1200" spc="5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917404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445" userDrawn="1">
          <p15:clr>
            <a:srgbClr val="FBAE40"/>
          </p15:clr>
        </p15:guide>
        <p15:guide id="2" pos="306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둥근 사각형 5"/>
          <p:cNvSpPr/>
          <p:nvPr userDrawn="1"/>
        </p:nvSpPr>
        <p:spPr>
          <a:xfrm>
            <a:off x="-1" y="1"/>
            <a:ext cx="10691814" cy="7559674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D42423"/>
              </a:gs>
              <a:gs pos="93000">
                <a:srgbClr val="9D0F0E">
                  <a:lumMod val="97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052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60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01918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445">
          <p15:clr>
            <a:srgbClr val="FBAE40"/>
          </p15:clr>
        </p15:guide>
        <p15:guide id="2" pos="306">
          <p15:clr>
            <a:srgbClr val="FBAE40"/>
          </p15:clr>
        </p15:guide>
        <p15:guide id="3" pos="64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85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9"/>
            <a:ext cx="10691813" cy="437631"/>
          </a:xfrm>
          <a:prstGeom prst="rect">
            <a:avLst/>
          </a:prstGeom>
        </p:spPr>
      </p:pic>
      <p:grpSp>
        <p:nvGrpSpPr>
          <p:cNvPr id="21" name="그룹 20"/>
          <p:cNvGrpSpPr/>
          <p:nvPr userDrawn="1"/>
        </p:nvGrpSpPr>
        <p:grpSpPr>
          <a:xfrm>
            <a:off x="9336537" y="479588"/>
            <a:ext cx="792115" cy="162043"/>
            <a:chOff x="1173163" y="2478088"/>
            <a:chExt cx="2987675" cy="611188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sp>
        <p:nvSpPr>
          <p:cNvPr id="27" name="Freeform 17"/>
          <p:cNvSpPr>
            <a:spLocks/>
          </p:cNvSpPr>
          <p:nvPr userDrawn="1"/>
        </p:nvSpPr>
        <p:spPr bwMode="auto">
          <a:xfrm>
            <a:off x="10203209" y="482050"/>
            <a:ext cx="59893" cy="162783"/>
          </a:xfrm>
          <a:custGeom>
            <a:avLst/>
            <a:gdLst>
              <a:gd name="T0" fmla="*/ 27 w 39"/>
              <a:gd name="T1" fmla="*/ 0 h 106"/>
              <a:gd name="T2" fmla="*/ 0 w 39"/>
              <a:gd name="T3" fmla="*/ 106 h 106"/>
              <a:gd name="T4" fmla="*/ 9 w 39"/>
              <a:gd name="T5" fmla="*/ 106 h 106"/>
              <a:gd name="T6" fmla="*/ 39 w 39"/>
              <a:gd name="T7" fmla="*/ 0 h 106"/>
              <a:gd name="T8" fmla="*/ 27 w 39"/>
              <a:gd name="T9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106">
                <a:moveTo>
                  <a:pt x="27" y="0"/>
                </a:moveTo>
                <a:lnTo>
                  <a:pt x="0" y="106"/>
                </a:lnTo>
                <a:lnTo>
                  <a:pt x="9" y="106"/>
                </a:lnTo>
                <a:lnTo>
                  <a:pt x="39" y="0"/>
                </a:lnTo>
                <a:lnTo>
                  <a:pt x="27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025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0233084" y="415873"/>
            <a:ext cx="471429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48208B8-47E7-4DDD-B2DF-ACE630CC48FB}" type="slidenum">
              <a:rPr lang="en-US" altLang="ko-KR" sz="1200" spc="55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‹#›</a:t>
            </a:fld>
            <a:endParaRPr lang="en-US" altLang="ko-KR" sz="1200" spc="5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1813" cy="1237414"/>
          </a:xfrm>
          <a:prstGeom prst="rect">
            <a:avLst/>
          </a:prstGeom>
        </p:spPr>
      </p:pic>
      <p:grpSp>
        <p:nvGrpSpPr>
          <p:cNvPr id="13" name="그룹 12"/>
          <p:cNvGrpSpPr/>
          <p:nvPr userDrawn="1"/>
        </p:nvGrpSpPr>
        <p:grpSpPr>
          <a:xfrm>
            <a:off x="9584187" y="484351"/>
            <a:ext cx="792115" cy="162043"/>
            <a:chOff x="1173163" y="2478088"/>
            <a:chExt cx="2987675" cy="611188"/>
          </a:xfrm>
          <a:gradFill>
            <a:gsLst>
              <a:gs pos="0">
                <a:schemeClr val="bg1"/>
              </a:gs>
              <a:gs pos="100000">
                <a:srgbClr val="F5F9FD"/>
              </a:gs>
            </a:gsLst>
            <a:lin ang="5400000" scaled="1"/>
          </a:gradFill>
          <a:effectLst>
            <a:outerShdw blurRad="38100" algn="ctr" rotWithShape="0">
              <a:srgbClr val="580000">
                <a:alpha val="92000"/>
              </a:srgbClr>
            </a:outerShdw>
          </a:effectLst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</p:spTree>
    <p:extLst>
      <p:ext uri="{BB962C8B-B14F-4D97-AF65-F5344CB8AC3E}">
        <p14:creationId xmlns:p14="http://schemas.microsoft.com/office/powerpoint/2010/main" val="27891548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445">
          <p15:clr>
            <a:srgbClr val="FBAE40"/>
          </p15:clr>
        </p15:guide>
        <p15:guide id="2" pos="306">
          <p15:clr>
            <a:srgbClr val="FBAE40"/>
          </p15:clr>
        </p15:guide>
        <p15:guide id="3" pos="64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37101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445">
          <p15:clr>
            <a:srgbClr val="FBAE40"/>
          </p15:clr>
        </p15:guide>
        <p15:guide id="2" pos="306">
          <p15:clr>
            <a:srgbClr val="FBAE40"/>
          </p15:clr>
        </p15:guide>
        <p15:guide id="3" pos="64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1" cy="7558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94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5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4529" r="4" b="299"/>
          <a:stretch/>
        </p:blipFill>
        <p:spPr>
          <a:xfrm>
            <a:off x="-50800" y="-1"/>
            <a:ext cx="10756900" cy="721354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8069"/>
            <a:ext cx="10691813" cy="85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6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FB69-9DFC-47E8-B76C-7D6322A08E37}" type="datetimeFigureOut">
              <a:rPr lang="ko-KR" altLang="en-US" smtClean="0"/>
              <a:t>2016-04-14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5CC6-3378-4912-81E9-D64D8900AD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30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8" r:id="rId3"/>
    <p:sldLayoutId id="2147483669" r:id="rId4"/>
    <p:sldLayoutId id="2147483666" r:id="rId5"/>
    <p:sldLayoutId id="2147483665" r:id="rId6"/>
    <p:sldLayoutId id="2147483672" r:id="rId7"/>
    <p:sldLayoutId id="2147483670" r:id="rId8"/>
    <p:sldLayoutId id="2147483667" r:id="rId9"/>
    <p:sldLayoutId id="2147483663" r:id="rId10"/>
  </p:sldLayoutIdLst>
  <p:txStyles>
    <p:titleStyle>
      <a:lvl1pPr algn="l" defTabSz="1007943" rtl="0" eaLnBrk="1" latinLnBrk="1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1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9.png"/><Relationship Id="rId7" Type="http://schemas.openxmlformats.org/officeDocument/2006/relationships/image" Target="../media/image3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Relationship Id="rId9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3.png"/><Relationship Id="rId21" Type="http://schemas.openxmlformats.org/officeDocument/2006/relationships/image" Target="../media/image59.png"/><Relationship Id="rId34" Type="http://schemas.openxmlformats.org/officeDocument/2006/relationships/image" Target="../media/image72.emf"/><Relationship Id="rId7" Type="http://schemas.openxmlformats.org/officeDocument/2006/relationships/image" Target="../media/image46.png"/><Relationship Id="rId12" Type="http://schemas.microsoft.com/office/2007/relationships/hdphoto" Target="../media/hdphoto2.wdp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emf"/><Relationship Id="rId2" Type="http://schemas.openxmlformats.org/officeDocument/2006/relationships/image" Target="../media/image42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24" Type="http://schemas.openxmlformats.org/officeDocument/2006/relationships/image" Target="../media/image62.jpeg"/><Relationship Id="rId32" Type="http://schemas.openxmlformats.org/officeDocument/2006/relationships/image" Target="../media/image70.pn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4.png"/><Relationship Id="rId9" Type="http://schemas.openxmlformats.org/officeDocument/2006/relationships/image" Target="../media/image48.emf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8.png"/><Relationship Id="rId3" Type="http://schemas.openxmlformats.org/officeDocument/2006/relationships/image" Target="../media/image44.png"/><Relationship Id="rId7" Type="http://schemas.microsoft.com/office/2007/relationships/hdphoto" Target="../media/hdphoto1.wdp"/><Relationship Id="rId12" Type="http://schemas.openxmlformats.org/officeDocument/2006/relationships/image" Target="../media/image76.png"/><Relationship Id="rId2" Type="http://schemas.openxmlformats.org/officeDocument/2006/relationships/image" Target="../media/image42.png"/><Relationship Id="rId16" Type="http://schemas.openxmlformats.org/officeDocument/2006/relationships/image" Target="../media/image7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75.emf"/><Relationship Id="rId5" Type="http://schemas.openxmlformats.org/officeDocument/2006/relationships/image" Target="../media/image74.png"/><Relationship Id="rId15" Type="http://schemas.openxmlformats.org/officeDocument/2006/relationships/image" Target="../media/image71.emf"/><Relationship Id="rId10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image" Target="../media/image87.emf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6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11" Type="http://schemas.openxmlformats.org/officeDocument/2006/relationships/image" Target="../media/image85.emf"/><Relationship Id="rId5" Type="http://schemas.openxmlformats.org/officeDocument/2006/relationships/image" Target="../media/image20.png"/><Relationship Id="rId10" Type="http://schemas.openxmlformats.org/officeDocument/2006/relationships/image" Target="../media/image84.png"/><Relationship Id="rId4" Type="http://schemas.openxmlformats.org/officeDocument/2006/relationships/image" Target="../media/image79.emf"/><Relationship Id="rId9" Type="http://schemas.openxmlformats.org/officeDocument/2006/relationships/image" Target="../media/image83.emf"/><Relationship Id="rId14" Type="http://schemas.openxmlformats.org/officeDocument/2006/relationships/image" Target="../media/image8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image" Target="../media/image99.png"/><Relationship Id="rId18" Type="http://schemas.openxmlformats.org/officeDocument/2006/relationships/image" Target="../media/image103.emf"/><Relationship Id="rId3" Type="http://schemas.openxmlformats.org/officeDocument/2006/relationships/image" Target="../media/image90.emf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microsoft.com/office/2007/relationships/hdphoto" Target="../media/hdphoto3.wdp"/><Relationship Id="rId2" Type="http://schemas.openxmlformats.org/officeDocument/2006/relationships/image" Target="../media/image89.emf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emf"/><Relationship Id="rId11" Type="http://schemas.openxmlformats.org/officeDocument/2006/relationships/image" Target="../media/image97.png"/><Relationship Id="rId5" Type="http://schemas.openxmlformats.org/officeDocument/2006/relationships/image" Target="../media/image91.emf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4.emf"/><Relationship Id="rId4" Type="http://schemas.openxmlformats.org/officeDocument/2006/relationships/image" Target="../media/image2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6.png"/><Relationship Id="rId7" Type="http://schemas.openxmlformats.org/officeDocument/2006/relationships/image" Target="../media/image5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gif"/><Relationship Id="rId7" Type="http://schemas.openxmlformats.org/officeDocument/2006/relationships/image" Target="../media/image11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10" Type="http://schemas.openxmlformats.org/officeDocument/2006/relationships/image" Target="../media/image119.jpeg"/><Relationship Id="rId4" Type="http://schemas.openxmlformats.org/officeDocument/2006/relationships/image" Target="../media/image113.png"/><Relationship Id="rId9" Type="http://schemas.openxmlformats.org/officeDocument/2006/relationships/image" Target="../media/image1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7" Type="http://schemas.openxmlformats.org/officeDocument/2006/relationships/image" Target="../media/image129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emf"/><Relationship Id="rId5" Type="http://schemas.openxmlformats.org/officeDocument/2006/relationships/image" Target="../media/image126.png"/><Relationship Id="rId4" Type="http://schemas.openxmlformats.org/officeDocument/2006/relationships/image" Target="../media/image1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image" Target="../media/image74.pn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emf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4" Type="http://schemas.openxmlformats.org/officeDocument/2006/relationships/image" Target="../media/image133.emf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9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그룹 161"/>
          <p:cNvGrpSpPr/>
          <p:nvPr/>
        </p:nvGrpSpPr>
        <p:grpSpPr>
          <a:xfrm>
            <a:off x="1896499" y="1055317"/>
            <a:ext cx="6245473" cy="3686517"/>
            <a:chOff x="1896499" y="1050130"/>
            <a:chExt cx="6245473" cy="3686517"/>
          </a:xfrm>
        </p:grpSpPr>
        <p:pic>
          <p:nvPicPr>
            <p:cNvPr id="161" name="그림 16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6499" y="1050130"/>
              <a:ext cx="6245473" cy="3686517"/>
            </a:xfrm>
            <a:prstGeom prst="rect">
              <a:avLst/>
            </a:prstGeom>
          </p:spPr>
        </p:pic>
        <p:grpSp>
          <p:nvGrpSpPr>
            <p:cNvPr id="238" name="그룹 237"/>
            <p:cNvGrpSpPr/>
            <p:nvPr/>
          </p:nvGrpSpPr>
          <p:grpSpPr>
            <a:xfrm>
              <a:off x="4703703" y="1542352"/>
              <a:ext cx="824766" cy="320493"/>
              <a:chOff x="5932428" y="1662997"/>
              <a:chExt cx="824766" cy="320493"/>
            </a:xfrm>
          </p:grpSpPr>
          <p:grpSp>
            <p:nvGrpSpPr>
              <p:cNvPr id="239" name="그룹 238"/>
              <p:cNvGrpSpPr/>
              <p:nvPr/>
            </p:nvGrpSpPr>
            <p:grpSpPr>
              <a:xfrm>
                <a:off x="5932428" y="1662997"/>
                <a:ext cx="824766" cy="320493"/>
                <a:chOff x="5797490" y="1771741"/>
                <a:chExt cx="824766" cy="320493"/>
              </a:xfrm>
            </p:grpSpPr>
            <p:sp>
              <p:nvSpPr>
                <p:cNvPr id="241" name="직사각형 240"/>
                <p:cNvSpPr/>
                <p:nvPr/>
              </p:nvSpPr>
              <p:spPr>
                <a:xfrm>
                  <a:off x="5904770" y="1781176"/>
                  <a:ext cx="717486" cy="183356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tx1">
                        <a:lumMod val="65000"/>
                        <a:lumOff val="35000"/>
                        <a:alpha val="0"/>
                      </a:schemeClr>
                    </a:gs>
                    <a:gs pos="67149">
                      <a:schemeClr val="bg1">
                        <a:lumMod val="75000"/>
                        <a:alpha val="75000"/>
                      </a:schemeClr>
                    </a:gs>
                    <a:gs pos="81000">
                      <a:schemeClr val="bg1">
                        <a:lumMod val="75000"/>
                        <a:alpha val="45000"/>
                      </a:schemeClr>
                    </a:gs>
                    <a:gs pos="1000">
                      <a:schemeClr val="bg1">
                        <a:lumMod val="6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42" name="그림 241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7490" y="1771741"/>
                  <a:ext cx="182681" cy="320493"/>
                </a:xfrm>
                <a:prstGeom prst="rect">
                  <a:avLst/>
                </a:prstGeom>
                <a:effectLst>
                  <a:outerShdw blurRad="12700" dist="12700" algn="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240" name="TextBox 239"/>
              <p:cNvSpPr txBox="1"/>
              <p:nvPr/>
            </p:nvSpPr>
            <p:spPr>
              <a:xfrm>
                <a:off x="6141026" y="1710081"/>
                <a:ext cx="434399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6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화전산업단지</a:t>
                </a:r>
              </a:p>
            </p:txBody>
          </p:sp>
        </p:grpSp>
        <p:grpSp>
          <p:nvGrpSpPr>
            <p:cNvPr id="346" name="그룹 345"/>
            <p:cNvGrpSpPr/>
            <p:nvPr/>
          </p:nvGrpSpPr>
          <p:grpSpPr>
            <a:xfrm>
              <a:off x="6180078" y="1796351"/>
              <a:ext cx="824766" cy="320493"/>
              <a:chOff x="5932428" y="1662997"/>
              <a:chExt cx="824766" cy="320493"/>
            </a:xfrm>
          </p:grpSpPr>
          <p:grpSp>
            <p:nvGrpSpPr>
              <p:cNvPr id="347" name="그룹 346"/>
              <p:cNvGrpSpPr/>
              <p:nvPr/>
            </p:nvGrpSpPr>
            <p:grpSpPr>
              <a:xfrm>
                <a:off x="5932428" y="1662997"/>
                <a:ext cx="824766" cy="320493"/>
                <a:chOff x="5797490" y="1771741"/>
                <a:chExt cx="824766" cy="320493"/>
              </a:xfrm>
            </p:grpSpPr>
            <p:sp>
              <p:nvSpPr>
                <p:cNvPr id="349" name="직사각형 348"/>
                <p:cNvSpPr/>
                <p:nvPr/>
              </p:nvSpPr>
              <p:spPr>
                <a:xfrm>
                  <a:off x="5904770" y="1781176"/>
                  <a:ext cx="717486" cy="183356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tx1">
                        <a:lumMod val="65000"/>
                        <a:lumOff val="35000"/>
                        <a:alpha val="0"/>
                      </a:schemeClr>
                    </a:gs>
                    <a:gs pos="67149">
                      <a:srgbClr val="595959">
                        <a:alpha val="75000"/>
                      </a:srgbClr>
                    </a:gs>
                    <a:gs pos="81000">
                      <a:srgbClr val="595959">
                        <a:alpha val="38000"/>
                      </a:srgbClr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350" name="그림 349"/>
                <p:cNvPicPr>
                  <a:picLocks noChangeAspect="1"/>
                </p:cNvPicPr>
                <p:nvPr/>
              </p:nvPicPr>
              <p:blipFill>
                <a:blip r:embed="rId3" cstate="print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7490" y="1771741"/>
                  <a:ext cx="182681" cy="320493"/>
                </a:xfrm>
                <a:prstGeom prst="rect">
                  <a:avLst/>
                </a:prstGeom>
                <a:effectLst>
                  <a:outerShdw blurRad="12700" dist="12700" algn="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348" name="TextBox 347"/>
              <p:cNvSpPr txBox="1"/>
              <p:nvPr/>
            </p:nvSpPr>
            <p:spPr>
              <a:xfrm>
                <a:off x="6141026" y="1710081"/>
                <a:ext cx="434399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600" b="1" spc="-5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장림동</a:t>
                </a:r>
                <a:endParaRPr lang="ko-KR" altLang="en-US" sz="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</p:grpSp>
      </p:grpSp>
      <p:sp>
        <p:nvSpPr>
          <p:cNvPr id="146" name="양쪽 모서리가 둥근 사각형 145"/>
          <p:cNvSpPr/>
          <p:nvPr/>
        </p:nvSpPr>
        <p:spPr>
          <a:xfrm>
            <a:off x="479111" y="4728138"/>
            <a:ext cx="4740593" cy="155765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261" name="그룹 260"/>
          <p:cNvGrpSpPr/>
          <p:nvPr/>
        </p:nvGrpSpPr>
        <p:grpSpPr>
          <a:xfrm>
            <a:off x="3886993" y="1055317"/>
            <a:ext cx="2917827" cy="454721"/>
            <a:chOff x="3760787" y="885025"/>
            <a:chExt cx="2917827" cy="454721"/>
          </a:xfrm>
        </p:grpSpPr>
        <p:grpSp>
          <p:nvGrpSpPr>
            <p:cNvPr id="262" name="그룹 261"/>
            <p:cNvGrpSpPr/>
            <p:nvPr/>
          </p:nvGrpSpPr>
          <p:grpSpPr>
            <a:xfrm>
              <a:off x="3760787" y="885025"/>
              <a:ext cx="2917827" cy="454721"/>
              <a:chOff x="3471275" y="885025"/>
              <a:chExt cx="2917827" cy="454721"/>
            </a:xfrm>
          </p:grpSpPr>
          <p:grpSp>
            <p:nvGrpSpPr>
              <p:cNvPr id="264" name="그룹 263"/>
              <p:cNvGrpSpPr/>
              <p:nvPr/>
            </p:nvGrpSpPr>
            <p:grpSpPr>
              <a:xfrm>
                <a:off x="4642850" y="885025"/>
                <a:ext cx="1746252" cy="454721"/>
                <a:chOff x="5172074" y="4085425"/>
                <a:chExt cx="1746252" cy="454721"/>
              </a:xfrm>
            </p:grpSpPr>
            <p:sp>
              <p:nvSpPr>
                <p:cNvPr id="272" name="Freeform 9"/>
                <p:cNvSpPr>
                  <a:spLocks/>
                </p:cNvSpPr>
                <p:nvPr/>
              </p:nvSpPr>
              <p:spPr bwMode="auto">
                <a:xfrm>
                  <a:off x="6425087" y="4085425"/>
                  <a:ext cx="493239" cy="454721"/>
                </a:xfrm>
                <a:custGeom>
                  <a:avLst/>
                  <a:gdLst>
                    <a:gd name="T0" fmla="*/ 111 w 192"/>
                    <a:gd name="T1" fmla="*/ 34 h 177"/>
                    <a:gd name="T2" fmla="*/ 77 w 192"/>
                    <a:gd name="T3" fmla="*/ 124 h 177"/>
                    <a:gd name="T4" fmla="*/ 0 w 192"/>
                    <a:gd name="T5" fmla="*/ 177 h 177"/>
                    <a:gd name="T6" fmla="*/ 33 w 192"/>
                    <a:gd name="T7" fmla="*/ 177 h 177"/>
                    <a:gd name="T8" fmla="*/ 110 w 192"/>
                    <a:gd name="T9" fmla="*/ 124 h 177"/>
                    <a:gd name="T10" fmla="*/ 143 w 192"/>
                    <a:gd name="T11" fmla="*/ 34 h 177"/>
                    <a:gd name="T12" fmla="*/ 192 w 192"/>
                    <a:gd name="T13" fmla="*/ 0 h 177"/>
                    <a:gd name="T14" fmla="*/ 159 w 192"/>
                    <a:gd name="T15" fmla="*/ 0 h 177"/>
                    <a:gd name="T16" fmla="*/ 111 w 192"/>
                    <a:gd name="T17" fmla="*/ 3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77">
                      <a:moveTo>
                        <a:pt x="111" y="34"/>
                      </a:move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65" y="156"/>
                        <a:pt x="34" y="177"/>
                        <a:pt x="0" y="177"/>
                      </a:cubicBezTo>
                      <a:cubicBezTo>
                        <a:pt x="33" y="177"/>
                        <a:pt x="33" y="177"/>
                        <a:pt x="33" y="177"/>
                      </a:cubicBezTo>
                      <a:cubicBezTo>
                        <a:pt x="67" y="177"/>
                        <a:pt x="98" y="156"/>
                        <a:pt x="110" y="124"/>
                      </a:cubicBezTo>
                      <a:cubicBezTo>
                        <a:pt x="143" y="34"/>
                        <a:pt x="143" y="34"/>
                        <a:pt x="143" y="34"/>
                      </a:cubicBezTo>
                      <a:cubicBezTo>
                        <a:pt x="151" y="13"/>
                        <a:pt x="170" y="0"/>
                        <a:pt x="192" y="0"/>
                      </a:cubicBezTo>
                      <a:cubicBezTo>
                        <a:pt x="159" y="0"/>
                        <a:pt x="159" y="0"/>
                        <a:pt x="159" y="0"/>
                      </a:cubicBezTo>
                      <a:cubicBezTo>
                        <a:pt x="138" y="0"/>
                        <a:pt x="118" y="13"/>
                        <a:pt x="111" y="3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grpSp>
              <p:nvGrpSpPr>
                <p:cNvPr id="273" name="그룹 272"/>
                <p:cNvGrpSpPr/>
                <p:nvPr/>
              </p:nvGrpSpPr>
              <p:grpSpPr>
                <a:xfrm>
                  <a:off x="5172074" y="4085425"/>
                  <a:ext cx="1671272" cy="454721"/>
                  <a:chOff x="1113158" y="1262857"/>
                  <a:chExt cx="2126731" cy="578643"/>
                </a:xfrm>
                <a:solidFill>
                  <a:srgbClr val="D42423"/>
                </a:solidFill>
              </p:grpSpPr>
              <p:sp>
                <p:nvSpPr>
                  <p:cNvPr id="274" name="Freeform 9"/>
                  <p:cNvSpPr>
                    <a:spLocks/>
                  </p:cNvSpPr>
                  <p:nvPr/>
                </p:nvSpPr>
                <p:spPr bwMode="auto">
                  <a:xfrm>
                    <a:off x="2612231" y="1262857"/>
                    <a:ext cx="627658" cy="578643"/>
                  </a:xfrm>
                  <a:custGeom>
                    <a:avLst/>
                    <a:gdLst>
                      <a:gd name="T0" fmla="*/ 111 w 192"/>
                      <a:gd name="T1" fmla="*/ 34 h 177"/>
                      <a:gd name="T2" fmla="*/ 77 w 192"/>
                      <a:gd name="T3" fmla="*/ 124 h 177"/>
                      <a:gd name="T4" fmla="*/ 0 w 192"/>
                      <a:gd name="T5" fmla="*/ 177 h 177"/>
                      <a:gd name="T6" fmla="*/ 33 w 192"/>
                      <a:gd name="T7" fmla="*/ 177 h 177"/>
                      <a:gd name="T8" fmla="*/ 110 w 192"/>
                      <a:gd name="T9" fmla="*/ 124 h 177"/>
                      <a:gd name="T10" fmla="*/ 143 w 192"/>
                      <a:gd name="T11" fmla="*/ 34 h 177"/>
                      <a:gd name="T12" fmla="*/ 192 w 192"/>
                      <a:gd name="T13" fmla="*/ 0 h 177"/>
                      <a:gd name="T14" fmla="*/ 159 w 192"/>
                      <a:gd name="T15" fmla="*/ 0 h 177"/>
                      <a:gd name="T16" fmla="*/ 111 w 192"/>
                      <a:gd name="T17" fmla="*/ 3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2" h="177">
                        <a:moveTo>
                          <a:pt x="111" y="34"/>
                        </a:moveTo>
                        <a:cubicBezTo>
                          <a:pt x="77" y="124"/>
                          <a:pt x="77" y="124"/>
                          <a:pt x="77" y="124"/>
                        </a:cubicBezTo>
                        <a:cubicBezTo>
                          <a:pt x="65" y="156"/>
                          <a:pt x="34" y="177"/>
                          <a:pt x="0" y="177"/>
                        </a:cubicBezTo>
                        <a:cubicBezTo>
                          <a:pt x="33" y="177"/>
                          <a:pt x="33" y="177"/>
                          <a:pt x="33" y="177"/>
                        </a:cubicBezTo>
                        <a:cubicBezTo>
                          <a:pt x="67" y="177"/>
                          <a:pt x="98" y="156"/>
                          <a:pt x="110" y="124"/>
                        </a:cubicBezTo>
                        <a:cubicBezTo>
                          <a:pt x="143" y="34"/>
                          <a:pt x="143" y="34"/>
                          <a:pt x="143" y="34"/>
                        </a:cubicBezTo>
                        <a:cubicBezTo>
                          <a:pt x="151" y="13"/>
                          <a:pt x="170" y="0"/>
                          <a:pt x="192" y="0"/>
                        </a:cubicBezTo>
                        <a:cubicBezTo>
                          <a:pt x="159" y="0"/>
                          <a:pt x="159" y="0"/>
                          <a:pt x="159" y="0"/>
                        </a:cubicBezTo>
                        <a:cubicBezTo>
                          <a:pt x="138" y="0"/>
                          <a:pt x="118" y="13"/>
                          <a:pt x="111" y="34"/>
                        </a:cubicBezTo>
                        <a:close/>
                      </a:path>
                    </a:pathLst>
                  </a:cu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75" name="직사각형 274"/>
                  <p:cNvSpPr/>
                  <p:nvPr/>
                </p:nvSpPr>
                <p:spPr>
                  <a:xfrm>
                    <a:off x="1113158" y="1262857"/>
                    <a:ext cx="1591940" cy="578643"/>
                  </a:xfrm>
                  <a:prstGeom prst="rect">
                    <a:avLst/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76" name="평행 사변형 275"/>
                  <p:cNvSpPr/>
                  <p:nvPr/>
                </p:nvSpPr>
                <p:spPr>
                  <a:xfrm>
                    <a:off x="1635126" y="1262857"/>
                    <a:ext cx="1489074" cy="578643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77" name="평행 사변형 276"/>
                  <p:cNvSpPr/>
                  <p:nvPr/>
                </p:nvSpPr>
                <p:spPr>
                  <a:xfrm>
                    <a:off x="2460625" y="1555750"/>
                    <a:ext cx="508000" cy="263525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</p:grpSp>
          </p:grpSp>
          <p:grpSp>
            <p:nvGrpSpPr>
              <p:cNvPr id="265" name="그룹 264"/>
              <p:cNvGrpSpPr/>
              <p:nvPr/>
            </p:nvGrpSpPr>
            <p:grpSpPr>
              <a:xfrm flipH="1">
                <a:off x="3471275" y="885025"/>
                <a:ext cx="1746252" cy="454721"/>
                <a:chOff x="5172074" y="4085425"/>
                <a:chExt cx="1746252" cy="454721"/>
              </a:xfrm>
            </p:grpSpPr>
            <p:sp>
              <p:nvSpPr>
                <p:cNvPr id="266" name="Freeform 9"/>
                <p:cNvSpPr>
                  <a:spLocks/>
                </p:cNvSpPr>
                <p:nvPr/>
              </p:nvSpPr>
              <p:spPr bwMode="auto">
                <a:xfrm>
                  <a:off x="6425087" y="4085425"/>
                  <a:ext cx="493239" cy="454721"/>
                </a:xfrm>
                <a:custGeom>
                  <a:avLst/>
                  <a:gdLst>
                    <a:gd name="T0" fmla="*/ 111 w 192"/>
                    <a:gd name="T1" fmla="*/ 34 h 177"/>
                    <a:gd name="T2" fmla="*/ 77 w 192"/>
                    <a:gd name="T3" fmla="*/ 124 h 177"/>
                    <a:gd name="T4" fmla="*/ 0 w 192"/>
                    <a:gd name="T5" fmla="*/ 177 h 177"/>
                    <a:gd name="T6" fmla="*/ 33 w 192"/>
                    <a:gd name="T7" fmla="*/ 177 h 177"/>
                    <a:gd name="T8" fmla="*/ 110 w 192"/>
                    <a:gd name="T9" fmla="*/ 124 h 177"/>
                    <a:gd name="T10" fmla="*/ 143 w 192"/>
                    <a:gd name="T11" fmla="*/ 34 h 177"/>
                    <a:gd name="T12" fmla="*/ 192 w 192"/>
                    <a:gd name="T13" fmla="*/ 0 h 177"/>
                    <a:gd name="T14" fmla="*/ 159 w 192"/>
                    <a:gd name="T15" fmla="*/ 0 h 177"/>
                    <a:gd name="T16" fmla="*/ 111 w 192"/>
                    <a:gd name="T17" fmla="*/ 3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77">
                      <a:moveTo>
                        <a:pt x="111" y="34"/>
                      </a:move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65" y="156"/>
                        <a:pt x="34" y="177"/>
                        <a:pt x="0" y="177"/>
                      </a:cubicBezTo>
                      <a:cubicBezTo>
                        <a:pt x="33" y="177"/>
                        <a:pt x="33" y="177"/>
                        <a:pt x="33" y="177"/>
                      </a:cubicBezTo>
                      <a:cubicBezTo>
                        <a:pt x="67" y="177"/>
                        <a:pt x="98" y="156"/>
                        <a:pt x="110" y="124"/>
                      </a:cubicBezTo>
                      <a:cubicBezTo>
                        <a:pt x="143" y="34"/>
                        <a:pt x="143" y="34"/>
                        <a:pt x="143" y="34"/>
                      </a:cubicBezTo>
                      <a:cubicBezTo>
                        <a:pt x="151" y="13"/>
                        <a:pt x="170" y="0"/>
                        <a:pt x="192" y="0"/>
                      </a:cubicBezTo>
                      <a:cubicBezTo>
                        <a:pt x="159" y="0"/>
                        <a:pt x="159" y="0"/>
                        <a:pt x="159" y="0"/>
                      </a:cubicBezTo>
                      <a:cubicBezTo>
                        <a:pt x="138" y="0"/>
                        <a:pt x="118" y="13"/>
                        <a:pt x="111" y="3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grpSp>
              <p:nvGrpSpPr>
                <p:cNvPr id="267" name="그룹 266"/>
                <p:cNvGrpSpPr/>
                <p:nvPr/>
              </p:nvGrpSpPr>
              <p:grpSpPr>
                <a:xfrm>
                  <a:off x="5172074" y="4085425"/>
                  <a:ext cx="1671272" cy="454721"/>
                  <a:chOff x="1113158" y="1262857"/>
                  <a:chExt cx="2126731" cy="578643"/>
                </a:xfrm>
                <a:solidFill>
                  <a:srgbClr val="D42423"/>
                </a:solidFill>
              </p:grpSpPr>
              <p:sp>
                <p:nvSpPr>
                  <p:cNvPr id="268" name="Freeform 9"/>
                  <p:cNvSpPr>
                    <a:spLocks/>
                  </p:cNvSpPr>
                  <p:nvPr/>
                </p:nvSpPr>
                <p:spPr bwMode="auto">
                  <a:xfrm>
                    <a:off x="2612231" y="1262857"/>
                    <a:ext cx="627658" cy="578643"/>
                  </a:xfrm>
                  <a:custGeom>
                    <a:avLst/>
                    <a:gdLst>
                      <a:gd name="T0" fmla="*/ 111 w 192"/>
                      <a:gd name="T1" fmla="*/ 34 h 177"/>
                      <a:gd name="T2" fmla="*/ 77 w 192"/>
                      <a:gd name="T3" fmla="*/ 124 h 177"/>
                      <a:gd name="T4" fmla="*/ 0 w 192"/>
                      <a:gd name="T5" fmla="*/ 177 h 177"/>
                      <a:gd name="T6" fmla="*/ 33 w 192"/>
                      <a:gd name="T7" fmla="*/ 177 h 177"/>
                      <a:gd name="T8" fmla="*/ 110 w 192"/>
                      <a:gd name="T9" fmla="*/ 124 h 177"/>
                      <a:gd name="T10" fmla="*/ 143 w 192"/>
                      <a:gd name="T11" fmla="*/ 34 h 177"/>
                      <a:gd name="T12" fmla="*/ 192 w 192"/>
                      <a:gd name="T13" fmla="*/ 0 h 177"/>
                      <a:gd name="T14" fmla="*/ 159 w 192"/>
                      <a:gd name="T15" fmla="*/ 0 h 177"/>
                      <a:gd name="T16" fmla="*/ 111 w 192"/>
                      <a:gd name="T17" fmla="*/ 3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2" h="177">
                        <a:moveTo>
                          <a:pt x="111" y="34"/>
                        </a:moveTo>
                        <a:cubicBezTo>
                          <a:pt x="77" y="124"/>
                          <a:pt x="77" y="124"/>
                          <a:pt x="77" y="124"/>
                        </a:cubicBezTo>
                        <a:cubicBezTo>
                          <a:pt x="65" y="156"/>
                          <a:pt x="34" y="177"/>
                          <a:pt x="0" y="177"/>
                        </a:cubicBezTo>
                        <a:cubicBezTo>
                          <a:pt x="33" y="177"/>
                          <a:pt x="33" y="177"/>
                          <a:pt x="33" y="177"/>
                        </a:cubicBezTo>
                        <a:cubicBezTo>
                          <a:pt x="67" y="177"/>
                          <a:pt x="98" y="156"/>
                          <a:pt x="110" y="124"/>
                        </a:cubicBezTo>
                        <a:cubicBezTo>
                          <a:pt x="143" y="34"/>
                          <a:pt x="143" y="34"/>
                          <a:pt x="143" y="34"/>
                        </a:cubicBezTo>
                        <a:cubicBezTo>
                          <a:pt x="151" y="13"/>
                          <a:pt x="170" y="0"/>
                          <a:pt x="192" y="0"/>
                        </a:cubicBezTo>
                        <a:cubicBezTo>
                          <a:pt x="159" y="0"/>
                          <a:pt x="159" y="0"/>
                          <a:pt x="159" y="0"/>
                        </a:cubicBezTo>
                        <a:cubicBezTo>
                          <a:pt x="138" y="0"/>
                          <a:pt x="118" y="13"/>
                          <a:pt x="111" y="34"/>
                        </a:cubicBezTo>
                        <a:close/>
                      </a:path>
                    </a:pathLst>
                  </a:cu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69" name="직사각형 268"/>
                  <p:cNvSpPr/>
                  <p:nvPr/>
                </p:nvSpPr>
                <p:spPr>
                  <a:xfrm>
                    <a:off x="1113158" y="1262857"/>
                    <a:ext cx="1591940" cy="578643"/>
                  </a:xfrm>
                  <a:prstGeom prst="rect">
                    <a:avLst/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70" name="평행 사변형 269"/>
                  <p:cNvSpPr/>
                  <p:nvPr/>
                </p:nvSpPr>
                <p:spPr>
                  <a:xfrm>
                    <a:off x="1635126" y="1262857"/>
                    <a:ext cx="1489074" cy="578643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71" name="평행 사변형 270"/>
                  <p:cNvSpPr/>
                  <p:nvPr/>
                </p:nvSpPr>
                <p:spPr>
                  <a:xfrm>
                    <a:off x="2460625" y="1555750"/>
                    <a:ext cx="508000" cy="263525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</p:grpSp>
          </p:grpSp>
        </p:grpSp>
        <p:sp>
          <p:nvSpPr>
            <p:cNvPr id="263" name="TextBox 262"/>
            <p:cNvSpPr txBox="1"/>
            <p:nvPr/>
          </p:nvSpPr>
          <p:spPr>
            <a:xfrm>
              <a:off x="4387119" y="892332"/>
              <a:ext cx="1665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20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SHPM</a:t>
              </a:r>
            </a:p>
          </p:txBody>
        </p:sp>
      </p:grpSp>
      <p:sp>
        <p:nvSpPr>
          <p:cNvPr id="278" name="타원 277"/>
          <p:cNvSpPr/>
          <p:nvPr/>
        </p:nvSpPr>
        <p:spPr>
          <a:xfrm>
            <a:off x="3980338" y="3164568"/>
            <a:ext cx="2821624" cy="969055"/>
          </a:xfrm>
          <a:prstGeom prst="ellipse">
            <a:avLst/>
          </a:prstGeom>
          <a:gradFill>
            <a:gsLst>
              <a:gs pos="86000">
                <a:schemeClr val="bg1">
                  <a:alpha val="0"/>
                </a:schemeClr>
              </a:gs>
              <a:gs pos="1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innerShdw blurRad="25400" dist="12700" dir="16200000">
              <a:prstClr val="black">
                <a:alpha val="3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 dirty="0">
              <a:ln>
                <a:solidFill>
                  <a:schemeClr val="accent1"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671994" y="4941212"/>
            <a:ext cx="110918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257183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rPr>
              <a:t>CAPA_1shift </a:t>
            </a:r>
          </a:p>
        </p:txBody>
      </p:sp>
      <p:grpSp>
        <p:nvGrpSpPr>
          <p:cNvPr id="324" name="그룹 323"/>
          <p:cNvGrpSpPr/>
          <p:nvPr/>
        </p:nvGrpSpPr>
        <p:grpSpPr>
          <a:xfrm>
            <a:off x="762888" y="5476872"/>
            <a:ext cx="407124" cy="371356"/>
            <a:chOff x="1562988" y="5981699"/>
            <a:chExt cx="407124" cy="371357"/>
          </a:xfrm>
        </p:grpSpPr>
        <p:sp>
          <p:nvSpPr>
            <p:cNvPr id="325" name="TextBox 324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45%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26" name="아래쪽 화살표 325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7" name="그룹 326"/>
          <p:cNvGrpSpPr/>
          <p:nvPr/>
        </p:nvGrpSpPr>
        <p:grpSpPr>
          <a:xfrm>
            <a:off x="2603118" y="5353053"/>
            <a:ext cx="407124" cy="377071"/>
            <a:chOff x="3060318" y="5381624"/>
            <a:chExt cx="407124" cy="377071"/>
          </a:xfrm>
        </p:grpSpPr>
        <p:sp>
          <p:nvSpPr>
            <p:cNvPr id="328" name="TextBox 327"/>
            <p:cNvSpPr txBox="1"/>
            <p:nvPr/>
          </p:nvSpPr>
          <p:spPr>
            <a:xfrm>
              <a:off x="3060318" y="5574029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3</a:t>
              </a: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29" name="아래쪽 화살표 328"/>
            <p:cNvSpPr/>
            <p:nvPr/>
          </p:nvSpPr>
          <p:spPr>
            <a:xfrm rot="10800000">
              <a:off x="3143252" y="5381624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0" name="그룹 329"/>
          <p:cNvGrpSpPr/>
          <p:nvPr/>
        </p:nvGrpSpPr>
        <p:grpSpPr>
          <a:xfrm>
            <a:off x="4104258" y="4941888"/>
            <a:ext cx="407124" cy="409456"/>
            <a:chOff x="3866133" y="5282564"/>
            <a:chExt cx="407124" cy="409456"/>
          </a:xfrm>
        </p:grpSpPr>
        <p:sp>
          <p:nvSpPr>
            <p:cNvPr id="331" name="TextBox 330"/>
            <p:cNvSpPr txBox="1"/>
            <p:nvPr/>
          </p:nvSpPr>
          <p:spPr>
            <a:xfrm>
              <a:off x="3866133" y="5507354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32" name="아래쪽 화살표 331"/>
            <p:cNvSpPr/>
            <p:nvPr/>
          </p:nvSpPr>
          <p:spPr>
            <a:xfrm rot="10800000">
              <a:off x="3966509" y="5282564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3" name="그룹 332"/>
          <p:cNvGrpSpPr/>
          <p:nvPr/>
        </p:nvGrpSpPr>
        <p:grpSpPr>
          <a:xfrm>
            <a:off x="4660518" y="4825363"/>
            <a:ext cx="407124" cy="375166"/>
            <a:chOff x="4536693" y="4939664"/>
            <a:chExt cx="407124" cy="375166"/>
          </a:xfrm>
        </p:grpSpPr>
        <p:sp>
          <p:nvSpPr>
            <p:cNvPr id="334" name="TextBox 333"/>
            <p:cNvSpPr txBox="1"/>
            <p:nvPr/>
          </p:nvSpPr>
          <p:spPr>
            <a:xfrm>
              <a:off x="4536693" y="5130164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17%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35" name="아래쪽 화살표 334"/>
            <p:cNvSpPr/>
            <p:nvPr/>
          </p:nvSpPr>
          <p:spPr>
            <a:xfrm rot="10800000">
              <a:off x="4637069" y="4939664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45" name="그림 34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192" y="2412348"/>
            <a:ext cx="2580825" cy="13569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2" name="그룹 361"/>
          <p:cNvGrpSpPr/>
          <p:nvPr/>
        </p:nvGrpSpPr>
        <p:grpSpPr>
          <a:xfrm>
            <a:off x="1524888" y="5389245"/>
            <a:ext cx="407124" cy="387668"/>
            <a:chOff x="829563" y="5932169"/>
            <a:chExt cx="407124" cy="387668"/>
          </a:xfrm>
        </p:grpSpPr>
        <p:sp>
          <p:nvSpPr>
            <p:cNvPr id="363" name="TextBox 362"/>
            <p:cNvSpPr txBox="1"/>
            <p:nvPr/>
          </p:nvSpPr>
          <p:spPr>
            <a:xfrm>
              <a:off x="829563" y="5932169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10%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4" name="아래쪽 화살표 363"/>
            <p:cNvSpPr/>
            <p:nvPr/>
          </p:nvSpPr>
          <p:spPr>
            <a:xfrm>
              <a:off x="919163" y="6134100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65" name="자유형 364"/>
          <p:cNvSpPr/>
          <p:nvPr/>
        </p:nvSpPr>
        <p:spPr>
          <a:xfrm>
            <a:off x="762000" y="5606040"/>
            <a:ext cx="3100699" cy="528059"/>
          </a:xfrm>
          <a:custGeom>
            <a:avLst/>
            <a:gdLst>
              <a:gd name="connsiteX0" fmla="*/ 0 w 3067050"/>
              <a:gd name="connsiteY0" fmla="*/ 190500 h 723900"/>
              <a:gd name="connsiteX1" fmla="*/ 409575 w 3067050"/>
              <a:gd name="connsiteY1" fmla="*/ 295275 h 723900"/>
              <a:gd name="connsiteX2" fmla="*/ 762000 w 3067050"/>
              <a:gd name="connsiteY2" fmla="*/ 723900 h 723900"/>
              <a:gd name="connsiteX3" fmla="*/ 1162050 w 3067050"/>
              <a:gd name="connsiteY3" fmla="*/ 304800 h 723900"/>
              <a:gd name="connsiteX4" fmla="*/ 1543050 w 3067050"/>
              <a:gd name="connsiteY4" fmla="*/ 0 h 723900"/>
              <a:gd name="connsiteX5" fmla="*/ 1924050 w 3067050"/>
              <a:gd name="connsiteY5" fmla="*/ 123825 h 723900"/>
              <a:gd name="connsiteX6" fmla="*/ 2266950 w 3067050"/>
              <a:gd name="connsiteY6" fmla="*/ 28575 h 723900"/>
              <a:gd name="connsiteX7" fmla="*/ 2667000 w 3067050"/>
              <a:gd name="connsiteY7" fmla="*/ 9525 h 723900"/>
              <a:gd name="connsiteX8" fmla="*/ 3067050 w 3067050"/>
              <a:gd name="connsiteY8" fmla="*/ 0 h 723900"/>
              <a:gd name="connsiteX0" fmla="*/ 0 w 2657475"/>
              <a:gd name="connsiteY0" fmla="*/ 295275 h 723900"/>
              <a:gd name="connsiteX1" fmla="*/ 352425 w 2657475"/>
              <a:gd name="connsiteY1" fmla="*/ 723900 h 723900"/>
              <a:gd name="connsiteX2" fmla="*/ 752475 w 2657475"/>
              <a:gd name="connsiteY2" fmla="*/ 304800 h 723900"/>
              <a:gd name="connsiteX3" fmla="*/ 1133475 w 2657475"/>
              <a:gd name="connsiteY3" fmla="*/ 0 h 723900"/>
              <a:gd name="connsiteX4" fmla="*/ 1514475 w 2657475"/>
              <a:gd name="connsiteY4" fmla="*/ 123825 h 723900"/>
              <a:gd name="connsiteX5" fmla="*/ 1857375 w 2657475"/>
              <a:gd name="connsiteY5" fmla="*/ 28575 h 723900"/>
              <a:gd name="connsiteX6" fmla="*/ 2257425 w 2657475"/>
              <a:gd name="connsiteY6" fmla="*/ 9525 h 723900"/>
              <a:gd name="connsiteX7" fmla="*/ 2657475 w 2657475"/>
              <a:gd name="connsiteY7" fmla="*/ 0 h 723900"/>
              <a:gd name="connsiteX0" fmla="*/ 0 w 2305050"/>
              <a:gd name="connsiteY0" fmla="*/ 723900 h 723900"/>
              <a:gd name="connsiteX1" fmla="*/ 400050 w 2305050"/>
              <a:gd name="connsiteY1" fmla="*/ 304800 h 723900"/>
              <a:gd name="connsiteX2" fmla="*/ 781050 w 2305050"/>
              <a:gd name="connsiteY2" fmla="*/ 0 h 723900"/>
              <a:gd name="connsiteX3" fmla="*/ 1162050 w 2305050"/>
              <a:gd name="connsiteY3" fmla="*/ 123825 h 723900"/>
              <a:gd name="connsiteX4" fmla="*/ 1504950 w 2305050"/>
              <a:gd name="connsiteY4" fmla="*/ 28575 h 723900"/>
              <a:gd name="connsiteX5" fmla="*/ 1905000 w 2305050"/>
              <a:gd name="connsiteY5" fmla="*/ 9525 h 723900"/>
              <a:gd name="connsiteX6" fmla="*/ 2305050 w 2305050"/>
              <a:gd name="connsiteY6" fmla="*/ 0 h 723900"/>
              <a:gd name="connsiteX0" fmla="*/ 0 w 1905000"/>
              <a:gd name="connsiteY0" fmla="*/ 304800 h 304800"/>
              <a:gd name="connsiteX1" fmla="*/ 381000 w 1905000"/>
              <a:gd name="connsiteY1" fmla="*/ 0 h 304800"/>
              <a:gd name="connsiteX2" fmla="*/ 762000 w 1905000"/>
              <a:gd name="connsiteY2" fmla="*/ 123825 h 304800"/>
              <a:gd name="connsiteX3" fmla="*/ 1104900 w 1905000"/>
              <a:gd name="connsiteY3" fmla="*/ 28575 h 304800"/>
              <a:gd name="connsiteX4" fmla="*/ 1504950 w 1905000"/>
              <a:gd name="connsiteY4" fmla="*/ 9525 h 304800"/>
              <a:gd name="connsiteX5" fmla="*/ 1905000 w 1905000"/>
              <a:gd name="connsiteY5" fmla="*/ 0 h 304800"/>
              <a:gd name="connsiteX0" fmla="*/ 0 w 1905000"/>
              <a:gd name="connsiteY0" fmla="*/ 304800 h 304800"/>
              <a:gd name="connsiteX1" fmla="*/ 381000 w 1905000"/>
              <a:gd name="connsiteY1" fmla="*/ 0 h 304800"/>
              <a:gd name="connsiteX2" fmla="*/ 638907 w 1905000"/>
              <a:gd name="connsiteY2" fmla="*/ 145090 h 304800"/>
              <a:gd name="connsiteX3" fmla="*/ 1104900 w 1905000"/>
              <a:gd name="connsiteY3" fmla="*/ 28575 h 304800"/>
              <a:gd name="connsiteX4" fmla="*/ 1504950 w 1905000"/>
              <a:gd name="connsiteY4" fmla="*/ 9525 h 304800"/>
              <a:gd name="connsiteX5" fmla="*/ 1905000 w 1905000"/>
              <a:gd name="connsiteY5" fmla="*/ 0 h 304800"/>
              <a:gd name="connsiteX0" fmla="*/ 0 w 1905000"/>
              <a:gd name="connsiteY0" fmla="*/ 304800 h 304800"/>
              <a:gd name="connsiteX1" fmla="*/ 381000 w 1905000"/>
              <a:gd name="connsiteY1" fmla="*/ 0 h 304800"/>
              <a:gd name="connsiteX2" fmla="*/ 638907 w 1905000"/>
              <a:gd name="connsiteY2" fmla="*/ 145090 h 304800"/>
              <a:gd name="connsiteX3" fmla="*/ 981808 w 1905000"/>
              <a:gd name="connsiteY3" fmla="*/ 71106 h 304800"/>
              <a:gd name="connsiteX4" fmla="*/ 1504950 w 1905000"/>
              <a:gd name="connsiteY4" fmla="*/ 9525 h 304800"/>
              <a:gd name="connsiteX5" fmla="*/ 1905000 w 1905000"/>
              <a:gd name="connsiteY5" fmla="*/ 0 h 304800"/>
              <a:gd name="connsiteX0" fmla="*/ 0 w 1905000"/>
              <a:gd name="connsiteY0" fmla="*/ 304800 h 304800"/>
              <a:gd name="connsiteX1" fmla="*/ 381000 w 1905000"/>
              <a:gd name="connsiteY1" fmla="*/ 0 h 304800"/>
              <a:gd name="connsiteX2" fmla="*/ 638907 w 1905000"/>
              <a:gd name="connsiteY2" fmla="*/ 145090 h 304800"/>
              <a:gd name="connsiteX3" fmla="*/ 981808 w 1905000"/>
              <a:gd name="connsiteY3" fmla="*/ 71106 h 304800"/>
              <a:gd name="connsiteX4" fmla="*/ 1581150 w 1905000"/>
              <a:gd name="connsiteY4" fmla="*/ 16613 h 304800"/>
              <a:gd name="connsiteX5" fmla="*/ 1905000 w 1905000"/>
              <a:gd name="connsiteY5" fmla="*/ 0 h 304800"/>
              <a:gd name="connsiteX0" fmla="*/ 0 w 1905000"/>
              <a:gd name="connsiteY0" fmla="*/ 304800 h 304800"/>
              <a:gd name="connsiteX1" fmla="*/ 338998 w 1905000"/>
              <a:gd name="connsiteY1" fmla="*/ 43705 h 304800"/>
              <a:gd name="connsiteX2" fmla="*/ 638907 w 1905000"/>
              <a:gd name="connsiteY2" fmla="*/ 145090 h 304800"/>
              <a:gd name="connsiteX3" fmla="*/ 981808 w 1905000"/>
              <a:gd name="connsiteY3" fmla="*/ 71106 h 304800"/>
              <a:gd name="connsiteX4" fmla="*/ 1581150 w 1905000"/>
              <a:gd name="connsiteY4" fmla="*/ 16613 h 304800"/>
              <a:gd name="connsiteX5" fmla="*/ 1905000 w 1905000"/>
              <a:gd name="connsiteY5" fmla="*/ 0 h 304800"/>
              <a:gd name="connsiteX0" fmla="*/ 0 w 1905000"/>
              <a:gd name="connsiteY0" fmla="*/ 337579 h 337579"/>
              <a:gd name="connsiteX1" fmla="*/ 338998 w 1905000"/>
              <a:gd name="connsiteY1" fmla="*/ 76484 h 337579"/>
              <a:gd name="connsiteX2" fmla="*/ 638907 w 1905000"/>
              <a:gd name="connsiteY2" fmla="*/ 177869 h 337579"/>
              <a:gd name="connsiteX3" fmla="*/ 981808 w 1905000"/>
              <a:gd name="connsiteY3" fmla="*/ 103885 h 337579"/>
              <a:gd name="connsiteX4" fmla="*/ 1581150 w 1905000"/>
              <a:gd name="connsiteY4" fmla="*/ 49392 h 337579"/>
              <a:gd name="connsiteX5" fmla="*/ 1905000 w 1905000"/>
              <a:gd name="connsiteY5" fmla="*/ 0 h 33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5000" h="337579">
                <a:moveTo>
                  <a:pt x="0" y="337579"/>
                </a:moveTo>
                <a:lnTo>
                  <a:pt x="338998" y="76484"/>
                </a:lnTo>
                <a:lnTo>
                  <a:pt x="638907" y="177869"/>
                </a:lnTo>
                <a:lnTo>
                  <a:pt x="981808" y="103885"/>
                </a:lnTo>
                <a:lnTo>
                  <a:pt x="1581150" y="49392"/>
                </a:lnTo>
                <a:lnTo>
                  <a:pt x="1905000" y="0"/>
                </a:lnTo>
              </a:path>
            </a:pathLst>
          </a:cu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6" name="자유형 365"/>
          <p:cNvSpPr/>
          <p:nvPr/>
        </p:nvSpPr>
        <p:spPr>
          <a:xfrm>
            <a:off x="3845607" y="5162551"/>
            <a:ext cx="1021668" cy="452036"/>
          </a:xfrm>
          <a:custGeom>
            <a:avLst/>
            <a:gdLst>
              <a:gd name="connsiteX0" fmla="*/ 0 w 1162050"/>
              <a:gd name="connsiteY0" fmla="*/ 590550 h 590550"/>
              <a:gd name="connsiteX1" fmla="*/ 400050 w 1162050"/>
              <a:gd name="connsiteY1" fmla="*/ 561975 h 590550"/>
              <a:gd name="connsiteX2" fmla="*/ 781050 w 1162050"/>
              <a:gd name="connsiteY2" fmla="*/ 304800 h 590550"/>
              <a:gd name="connsiteX3" fmla="*/ 1162050 w 1162050"/>
              <a:gd name="connsiteY3" fmla="*/ 0 h 590550"/>
              <a:gd name="connsiteX0" fmla="*/ 0 w 1162050"/>
              <a:gd name="connsiteY0" fmla="*/ 849816 h 849816"/>
              <a:gd name="connsiteX1" fmla="*/ 400050 w 1162050"/>
              <a:gd name="connsiteY1" fmla="*/ 561975 h 849816"/>
              <a:gd name="connsiteX2" fmla="*/ 781050 w 1162050"/>
              <a:gd name="connsiteY2" fmla="*/ 304800 h 849816"/>
              <a:gd name="connsiteX3" fmla="*/ 1162050 w 1162050"/>
              <a:gd name="connsiteY3" fmla="*/ 0 h 84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050" h="849816">
                <a:moveTo>
                  <a:pt x="0" y="849816"/>
                </a:moveTo>
                <a:lnTo>
                  <a:pt x="400050" y="561975"/>
                </a:lnTo>
                <a:lnTo>
                  <a:pt x="781050" y="304800"/>
                </a:lnTo>
                <a:lnTo>
                  <a:pt x="1162050" y="0"/>
                </a:lnTo>
              </a:path>
            </a:pathLst>
          </a:custGeom>
          <a:noFill/>
          <a:ln>
            <a:solidFill>
              <a:srgbClr val="76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2" name="TextBox 381"/>
          <p:cNvSpPr txBox="1"/>
          <p:nvPr/>
        </p:nvSpPr>
        <p:spPr>
          <a:xfrm>
            <a:off x="996303" y="536277"/>
            <a:ext cx="882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Best Plating Technology for 45 years, Enhancement of Global Competition 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3" name="TextBox 382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</a:rPr>
              <a:t>Company summary and Condition of </a:t>
            </a:r>
            <a:r>
              <a:rPr lang="en-US" altLang="ko-KR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</a:rPr>
              <a:t>Sales/Production 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384" name="직선 연결선 383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Box 384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Ⅱ.</a:t>
            </a:r>
            <a:endParaRPr lang="en-US" altLang="ko-KR" sz="4850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sp>
        <p:nvSpPr>
          <p:cNvPr id="3" name="양쪽 모서리가 둥근 사각형 2"/>
          <p:cNvSpPr/>
          <p:nvPr/>
        </p:nvSpPr>
        <p:spPr>
          <a:xfrm>
            <a:off x="5475708" y="4728138"/>
            <a:ext cx="4740593" cy="155765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453" name="Freeform 13"/>
          <p:cNvSpPr>
            <a:spLocks noEditPoints="1"/>
          </p:cNvSpPr>
          <p:nvPr/>
        </p:nvSpPr>
        <p:spPr bwMode="auto">
          <a:xfrm>
            <a:off x="8636000" y="6315109"/>
            <a:ext cx="350838" cy="765175"/>
          </a:xfrm>
          <a:custGeom>
            <a:avLst/>
            <a:gdLst>
              <a:gd name="T0" fmla="*/ 106 w 106"/>
              <a:gd name="T1" fmla="*/ 257 h 257"/>
              <a:gd name="T2" fmla="*/ 0 w 106"/>
              <a:gd name="T3" fmla="*/ 238 h 257"/>
              <a:gd name="T4" fmla="*/ 31 w 106"/>
              <a:gd name="T5" fmla="*/ 24 h 257"/>
              <a:gd name="T6" fmla="*/ 52 w 106"/>
              <a:gd name="T7" fmla="*/ 14 h 257"/>
              <a:gd name="T8" fmla="*/ 57 w 106"/>
              <a:gd name="T9" fmla="*/ 13 h 257"/>
              <a:gd name="T10" fmla="*/ 55 w 106"/>
              <a:gd name="T11" fmla="*/ 11 h 257"/>
              <a:gd name="T12" fmla="*/ 43 w 106"/>
              <a:gd name="T13" fmla="*/ 8 h 257"/>
              <a:gd name="T14" fmla="*/ 43 w 106"/>
              <a:gd name="T15" fmla="*/ 5 h 257"/>
              <a:gd name="T16" fmla="*/ 48 w 106"/>
              <a:gd name="T17" fmla="*/ 6 h 257"/>
              <a:gd name="T18" fmla="*/ 55 w 106"/>
              <a:gd name="T19" fmla="*/ 8 h 257"/>
              <a:gd name="T20" fmla="*/ 46 w 106"/>
              <a:gd name="T21" fmla="*/ 8 h 257"/>
              <a:gd name="T22" fmla="*/ 53 w 106"/>
              <a:gd name="T23" fmla="*/ 10 h 257"/>
              <a:gd name="T24" fmla="*/ 60 w 106"/>
              <a:gd name="T25" fmla="*/ 14 h 257"/>
              <a:gd name="T26" fmla="*/ 60 w 106"/>
              <a:gd name="T27" fmla="*/ 16 h 257"/>
              <a:gd name="T28" fmla="*/ 52 w 106"/>
              <a:gd name="T29" fmla="*/ 14 h 257"/>
              <a:gd name="T30" fmla="*/ 68 w 106"/>
              <a:gd name="T31" fmla="*/ 21 h 257"/>
              <a:gd name="T32" fmla="*/ 31 w 106"/>
              <a:gd name="T33" fmla="*/ 21 h 257"/>
              <a:gd name="T34" fmla="*/ 15 w 106"/>
              <a:gd name="T35" fmla="*/ 10 h 257"/>
              <a:gd name="T36" fmla="*/ 0 w 106"/>
              <a:gd name="T37" fmla="*/ 0 h 257"/>
              <a:gd name="T38" fmla="*/ 37 w 106"/>
              <a:gd name="T39" fmla="*/ 0 h 257"/>
              <a:gd name="T40" fmla="*/ 74 w 106"/>
              <a:gd name="T41" fmla="*/ 0 h 257"/>
              <a:gd name="T42" fmla="*/ 90 w 106"/>
              <a:gd name="T43" fmla="*/ 10 h 257"/>
              <a:gd name="T44" fmla="*/ 106 w 106"/>
              <a:gd name="T45" fmla="*/ 21 h 257"/>
              <a:gd name="T46" fmla="*/ 31 w 106"/>
              <a:gd name="T47" fmla="*/ 20 h 257"/>
              <a:gd name="T48" fmla="*/ 102 w 106"/>
              <a:gd name="T49" fmla="*/ 20 h 257"/>
              <a:gd name="T50" fmla="*/ 74 w 106"/>
              <a:gd name="T51" fmla="*/ 1 h 257"/>
              <a:gd name="T52" fmla="*/ 3 w 106"/>
              <a:gd name="T53" fmla="*/ 1 h 257"/>
              <a:gd name="T54" fmla="*/ 31 w 106"/>
              <a:gd name="T55" fmla="*/ 20 h 257"/>
              <a:gd name="T56" fmla="*/ 65 w 106"/>
              <a:gd name="T57" fmla="*/ 18 h 257"/>
              <a:gd name="T58" fmla="*/ 19 w 106"/>
              <a:gd name="T59" fmla="*/ 10 h 257"/>
              <a:gd name="T60" fmla="*/ 40 w 106"/>
              <a:gd name="T61" fmla="*/ 2 h 257"/>
              <a:gd name="T62" fmla="*/ 87 w 106"/>
              <a:gd name="T63" fmla="*/ 10 h 257"/>
              <a:gd name="T64" fmla="*/ 63 w 106"/>
              <a:gd name="T65" fmla="*/ 17 h 257"/>
              <a:gd name="T66" fmla="*/ 39 w 106"/>
              <a:gd name="T67" fmla="*/ 10 h 257"/>
              <a:gd name="T68" fmla="*/ 42 w 106"/>
              <a:gd name="T69" fmla="*/ 3 h 257"/>
              <a:gd name="T70" fmla="*/ 66 w 106"/>
              <a:gd name="T71" fmla="*/ 10 h 257"/>
              <a:gd name="T72" fmla="*/ 63 w 106"/>
              <a:gd name="T73" fmla="*/ 17 h 257"/>
              <a:gd name="T74" fmla="*/ 77 w 106"/>
              <a:gd name="T75" fmla="*/ 5 h 257"/>
              <a:gd name="T76" fmla="*/ 68 w 106"/>
              <a:gd name="T77" fmla="*/ 3 h 257"/>
              <a:gd name="T78" fmla="*/ 77 w 106"/>
              <a:gd name="T79" fmla="*/ 5 h 257"/>
              <a:gd name="T80" fmla="*/ 13 w 106"/>
              <a:gd name="T81" fmla="*/ 5 h 257"/>
              <a:gd name="T82" fmla="*/ 15 w 106"/>
              <a:gd name="T83" fmla="*/ 3 h 257"/>
              <a:gd name="T84" fmla="*/ 10 w 106"/>
              <a:gd name="T85" fmla="*/ 3 h 257"/>
              <a:gd name="T86" fmla="*/ 13 w 106"/>
              <a:gd name="T87" fmla="*/ 5 h 257"/>
              <a:gd name="T88" fmla="*/ 28 w 106"/>
              <a:gd name="T89" fmla="*/ 15 h 257"/>
              <a:gd name="T90" fmla="*/ 37 w 106"/>
              <a:gd name="T91" fmla="*/ 18 h 257"/>
              <a:gd name="T92" fmla="*/ 28 w 106"/>
              <a:gd name="T93" fmla="*/ 15 h 257"/>
              <a:gd name="T94" fmla="*/ 92 w 106"/>
              <a:gd name="T95" fmla="*/ 15 h 257"/>
              <a:gd name="T96" fmla="*/ 91 w 106"/>
              <a:gd name="T97" fmla="*/ 18 h 257"/>
              <a:gd name="T98" fmla="*/ 96 w 106"/>
              <a:gd name="T99" fmla="*/ 18 h 257"/>
              <a:gd name="T100" fmla="*/ 92 w 106"/>
              <a:gd name="T101" fmla="*/ 15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257">
                <a:moveTo>
                  <a:pt x="106" y="24"/>
                </a:moveTo>
                <a:cubicBezTo>
                  <a:pt x="106" y="257"/>
                  <a:pt x="106" y="257"/>
                  <a:pt x="106" y="257"/>
                </a:cubicBezTo>
                <a:cubicBezTo>
                  <a:pt x="80" y="257"/>
                  <a:pt x="54" y="257"/>
                  <a:pt x="28" y="257"/>
                </a:cubicBezTo>
                <a:cubicBezTo>
                  <a:pt x="19" y="251"/>
                  <a:pt x="9" y="245"/>
                  <a:pt x="0" y="238"/>
                </a:cubicBezTo>
                <a:cubicBezTo>
                  <a:pt x="0" y="3"/>
                  <a:pt x="0" y="3"/>
                  <a:pt x="0" y="3"/>
                </a:cubicBezTo>
                <a:cubicBezTo>
                  <a:pt x="10" y="10"/>
                  <a:pt x="20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2" y="14"/>
                </a:moveTo>
                <a:cubicBezTo>
                  <a:pt x="52" y="13"/>
                  <a:pt x="51" y="13"/>
                  <a:pt x="51" y="13"/>
                </a:cubicBezTo>
                <a:cubicBezTo>
                  <a:pt x="53" y="13"/>
                  <a:pt x="55" y="13"/>
                  <a:pt x="57" y="13"/>
                </a:cubicBezTo>
                <a:cubicBezTo>
                  <a:pt x="59" y="13"/>
                  <a:pt x="60" y="13"/>
                  <a:pt x="59" y="12"/>
                </a:cubicBezTo>
                <a:cubicBezTo>
                  <a:pt x="58" y="11"/>
                  <a:pt x="56" y="11"/>
                  <a:pt x="55" y="11"/>
                </a:cubicBezTo>
                <a:cubicBezTo>
                  <a:pt x="54" y="11"/>
                  <a:pt x="53" y="11"/>
                  <a:pt x="52" y="11"/>
                </a:cubicBezTo>
                <a:cubicBezTo>
                  <a:pt x="49" y="11"/>
                  <a:pt x="46" y="10"/>
                  <a:pt x="43" y="8"/>
                </a:cubicBezTo>
                <a:cubicBezTo>
                  <a:pt x="41" y="7"/>
                  <a:pt x="42" y="6"/>
                  <a:pt x="45" y="6"/>
                </a:cubicBezTo>
                <a:cubicBezTo>
                  <a:pt x="45" y="6"/>
                  <a:pt x="44" y="5"/>
                  <a:pt x="43" y="5"/>
                </a:cubicBezTo>
                <a:cubicBezTo>
                  <a:pt x="44" y="5"/>
                  <a:pt x="45" y="5"/>
                  <a:pt x="46" y="5"/>
                </a:cubicBezTo>
                <a:cubicBezTo>
                  <a:pt x="47" y="5"/>
                  <a:pt x="47" y="6"/>
                  <a:pt x="48" y="6"/>
                </a:cubicBezTo>
                <a:cubicBezTo>
                  <a:pt x="50" y="6"/>
                  <a:pt x="51" y="6"/>
                  <a:pt x="53" y="7"/>
                </a:cubicBezTo>
                <a:cubicBezTo>
                  <a:pt x="54" y="7"/>
                  <a:pt x="54" y="7"/>
                  <a:pt x="55" y="8"/>
                </a:cubicBezTo>
                <a:cubicBezTo>
                  <a:pt x="52" y="7"/>
                  <a:pt x="50" y="7"/>
                  <a:pt x="49" y="7"/>
                </a:cubicBezTo>
                <a:cubicBezTo>
                  <a:pt x="46" y="7"/>
                  <a:pt x="45" y="8"/>
                  <a:pt x="46" y="8"/>
                </a:cubicBezTo>
                <a:cubicBezTo>
                  <a:pt x="47" y="9"/>
                  <a:pt x="49" y="10"/>
                  <a:pt x="50" y="10"/>
                </a:cubicBezTo>
                <a:cubicBezTo>
                  <a:pt x="51" y="10"/>
                  <a:pt x="52" y="10"/>
                  <a:pt x="53" y="10"/>
                </a:cubicBezTo>
                <a:cubicBezTo>
                  <a:pt x="56" y="10"/>
                  <a:pt x="59" y="10"/>
                  <a:pt x="62" y="12"/>
                </a:cubicBezTo>
                <a:cubicBezTo>
                  <a:pt x="64" y="13"/>
                  <a:pt x="63" y="14"/>
                  <a:pt x="60" y="14"/>
                </a:cubicBezTo>
                <a:cubicBezTo>
                  <a:pt x="61" y="15"/>
                  <a:pt x="62" y="15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59" y="15"/>
                  <a:pt x="58" y="15"/>
                  <a:pt x="58" y="14"/>
                </a:cubicBezTo>
                <a:cubicBezTo>
                  <a:pt x="56" y="14"/>
                  <a:pt x="54" y="14"/>
                  <a:pt x="52" y="14"/>
                </a:cubicBezTo>
                <a:close/>
                <a:moveTo>
                  <a:pt x="105" y="21"/>
                </a:moveTo>
                <a:cubicBezTo>
                  <a:pt x="92" y="21"/>
                  <a:pt x="80" y="21"/>
                  <a:pt x="68" y="21"/>
                </a:cubicBezTo>
                <a:cubicBezTo>
                  <a:pt x="56" y="21"/>
                  <a:pt x="44" y="21"/>
                  <a:pt x="32" y="21"/>
                </a:cubicBezTo>
                <a:cubicBezTo>
                  <a:pt x="32" y="21"/>
                  <a:pt x="31" y="21"/>
                  <a:pt x="31" y="21"/>
                </a:cubicBezTo>
                <a:cubicBezTo>
                  <a:pt x="31" y="20"/>
                  <a:pt x="31" y="20"/>
                  <a:pt x="30" y="20"/>
                </a:cubicBezTo>
                <a:cubicBezTo>
                  <a:pt x="25" y="17"/>
                  <a:pt x="20" y="14"/>
                  <a:pt x="15" y="10"/>
                </a:cubicBezTo>
                <a:cubicBezTo>
                  <a:pt x="10" y="7"/>
                  <a:pt x="5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3" y="0"/>
                  <a:pt x="25" y="0"/>
                  <a:pt x="37" y="0"/>
                </a:cubicBezTo>
                <a:cubicBezTo>
                  <a:pt x="49" y="0"/>
                  <a:pt x="61" y="0"/>
                  <a:pt x="73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80" y="4"/>
                  <a:pt x="85" y="7"/>
                  <a:pt x="90" y="10"/>
                </a:cubicBezTo>
                <a:cubicBezTo>
                  <a:pt x="95" y="14"/>
                  <a:pt x="100" y="17"/>
                  <a:pt x="105" y="20"/>
                </a:cubicBezTo>
                <a:cubicBezTo>
                  <a:pt x="105" y="20"/>
                  <a:pt x="105" y="20"/>
                  <a:pt x="106" y="21"/>
                </a:cubicBezTo>
                <a:cubicBezTo>
                  <a:pt x="105" y="21"/>
                  <a:pt x="105" y="21"/>
                  <a:pt x="105" y="21"/>
                </a:cubicBezTo>
                <a:close/>
                <a:moveTo>
                  <a:pt x="31" y="20"/>
                </a:moveTo>
                <a:cubicBezTo>
                  <a:pt x="43" y="20"/>
                  <a:pt x="55" y="20"/>
                  <a:pt x="67" y="20"/>
                </a:cubicBezTo>
                <a:cubicBezTo>
                  <a:pt x="79" y="20"/>
                  <a:pt x="90" y="20"/>
                  <a:pt x="102" y="20"/>
                </a:cubicBezTo>
                <a:cubicBezTo>
                  <a:pt x="98" y="16"/>
                  <a:pt x="93" y="13"/>
                  <a:pt x="88" y="10"/>
                </a:cubicBezTo>
                <a:cubicBezTo>
                  <a:pt x="83" y="7"/>
                  <a:pt x="79" y="4"/>
                  <a:pt x="74" y="1"/>
                </a:cubicBezTo>
                <a:cubicBezTo>
                  <a:pt x="62" y="1"/>
                  <a:pt x="50" y="1"/>
                  <a:pt x="38" y="1"/>
                </a:cubicBezTo>
                <a:cubicBezTo>
                  <a:pt x="27" y="1"/>
                  <a:pt x="15" y="1"/>
                  <a:pt x="3" y="1"/>
                </a:cubicBezTo>
                <a:cubicBezTo>
                  <a:pt x="8" y="4"/>
                  <a:pt x="12" y="7"/>
                  <a:pt x="17" y="10"/>
                </a:cubicBezTo>
                <a:cubicBezTo>
                  <a:pt x="22" y="13"/>
                  <a:pt x="27" y="16"/>
                  <a:pt x="31" y="20"/>
                </a:cubicBezTo>
                <a:close/>
                <a:moveTo>
                  <a:pt x="99" y="18"/>
                </a:moveTo>
                <a:cubicBezTo>
                  <a:pt x="88" y="18"/>
                  <a:pt x="76" y="18"/>
                  <a:pt x="65" y="18"/>
                </a:cubicBezTo>
                <a:cubicBezTo>
                  <a:pt x="54" y="18"/>
                  <a:pt x="43" y="18"/>
                  <a:pt x="31" y="18"/>
                </a:cubicBezTo>
                <a:cubicBezTo>
                  <a:pt x="27" y="16"/>
                  <a:pt x="23" y="13"/>
                  <a:pt x="19" y="10"/>
                </a:cubicBezTo>
                <a:cubicBezTo>
                  <a:pt x="15" y="7"/>
                  <a:pt x="10" y="5"/>
                  <a:pt x="6" y="2"/>
                </a:cubicBezTo>
                <a:cubicBezTo>
                  <a:pt x="18" y="2"/>
                  <a:pt x="29" y="2"/>
                  <a:pt x="40" y="2"/>
                </a:cubicBezTo>
                <a:cubicBezTo>
                  <a:pt x="51" y="2"/>
                  <a:pt x="63" y="2"/>
                  <a:pt x="74" y="2"/>
                </a:cubicBezTo>
                <a:cubicBezTo>
                  <a:pt x="78" y="5"/>
                  <a:pt x="82" y="7"/>
                  <a:pt x="87" y="10"/>
                </a:cubicBezTo>
                <a:cubicBezTo>
                  <a:pt x="91" y="13"/>
                  <a:pt x="95" y="16"/>
                  <a:pt x="99" y="18"/>
                </a:cubicBezTo>
                <a:close/>
                <a:moveTo>
                  <a:pt x="63" y="17"/>
                </a:moveTo>
                <a:cubicBezTo>
                  <a:pt x="59" y="17"/>
                  <a:pt x="55" y="16"/>
                  <a:pt x="50" y="15"/>
                </a:cubicBezTo>
                <a:cubicBezTo>
                  <a:pt x="46" y="14"/>
                  <a:pt x="42" y="12"/>
                  <a:pt x="39" y="10"/>
                </a:cubicBezTo>
                <a:cubicBezTo>
                  <a:pt x="36" y="8"/>
                  <a:pt x="35" y="7"/>
                  <a:pt x="36" y="5"/>
                </a:cubicBezTo>
                <a:cubicBezTo>
                  <a:pt x="36" y="4"/>
                  <a:pt x="39" y="3"/>
                  <a:pt x="42" y="3"/>
                </a:cubicBezTo>
                <a:cubicBezTo>
                  <a:pt x="46" y="3"/>
                  <a:pt x="51" y="4"/>
                  <a:pt x="55" y="5"/>
                </a:cubicBezTo>
                <a:cubicBezTo>
                  <a:pt x="59" y="7"/>
                  <a:pt x="63" y="8"/>
                  <a:pt x="66" y="10"/>
                </a:cubicBezTo>
                <a:cubicBezTo>
                  <a:pt x="69" y="12"/>
                  <a:pt x="70" y="14"/>
                  <a:pt x="69" y="15"/>
                </a:cubicBezTo>
                <a:cubicBezTo>
                  <a:pt x="69" y="16"/>
                  <a:pt x="67" y="17"/>
                  <a:pt x="63" y="17"/>
                </a:cubicBezTo>
                <a:close/>
                <a:moveTo>
                  <a:pt x="77" y="5"/>
                </a:moveTo>
                <a:cubicBezTo>
                  <a:pt x="77" y="5"/>
                  <a:pt x="77" y="5"/>
                  <a:pt x="77" y="5"/>
                </a:cubicBezTo>
                <a:cubicBezTo>
                  <a:pt x="74" y="5"/>
                  <a:pt x="71" y="4"/>
                  <a:pt x="68" y="3"/>
                </a:cubicBezTo>
                <a:cubicBezTo>
                  <a:pt x="68" y="3"/>
                  <a:pt x="68" y="3"/>
                  <a:pt x="68" y="3"/>
                </a:cubicBezTo>
                <a:cubicBezTo>
                  <a:pt x="70" y="3"/>
                  <a:pt x="72" y="3"/>
                  <a:pt x="73" y="3"/>
                </a:cubicBezTo>
                <a:cubicBezTo>
                  <a:pt x="75" y="4"/>
                  <a:pt x="76" y="5"/>
                  <a:pt x="77" y="5"/>
                </a:cubicBezTo>
                <a:cubicBezTo>
                  <a:pt x="77" y="5"/>
                  <a:pt x="77" y="5"/>
                  <a:pt x="77" y="5"/>
                </a:cubicBezTo>
                <a:close/>
                <a:moveTo>
                  <a:pt x="13" y="5"/>
                </a:moveTo>
                <a:cubicBezTo>
                  <a:pt x="13" y="5"/>
                  <a:pt x="13" y="5"/>
                  <a:pt x="13" y="5"/>
                </a:cubicBezTo>
                <a:cubicBezTo>
                  <a:pt x="14" y="5"/>
                  <a:pt x="14" y="4"/>
                  <a:pt x="15" y="3"/>
                </a:cubicBezTo>
                <a:cubicBezTo>
                  <a:pt x="15" y="3"/>
                  <a:pt x="15" y="3"/>
                  <a:pt x="14" y="3"/>
                </a:cubicBezTo>
                <a:cubicBezTo>
                  <a:pt x="13" y="3"/>
                  <a:pt x="11" y="3"/>
                  <a:pt x="10" y="3"/>
                </a:cubicBezTo>
                <a:cubicBezTo>
                  <a:pt x="11" y="4"/>
                  <a:pt x="12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lose/>
                <a:moveTo>
                  <a:pt x="28" y="15"/>
                </a:moveTo>
                <a:cubicBezTo>
                  <a:pt x="28" y="15"/>
                  <a:pt x="28" y="15"/>
                  <a:pt x="28" y="15"/>
                </a:cubicBezTo>
                <a:cubicBezTo>
                  <a:pt x="31" y="16"/>
                  <a:pt x="34" y="17"/>
                  <a:pt x="37" y="18"/>
                </a:cubicBezTo>
                <a:cubicBezTo>
                  <a:pt x="37" y="18"/>
                  <a:pt x="37" y="18"/>
                  <a:pt x="37" y="18"/>
                </a:cubicBezTo>
                <a:cubicBezTo>
                  <a:pt x="35" y="18"/>
                  <a:pt x="34" y="18"/>
                  <a:pt x="32" y="18"/>
                </a:cubicBezTo>
                <a:cubicBezTo>
                  <a:pt x="31" y="17"/>
                  <a:pt x="29" y="16"/>
                  <a:pt x="28" y="15"/>
                </a:cubicBezTo>
                <a:cubicBezTo>
                  <a:pt x="28" y="15"/>
                  <a:pt x="28" y="15"/>
                  <a:pt x="28" y="15"/>
                </a:cubicBezTo>
                <a:close/>
                <a:moveTo>
                  <a:pt x="92" y="15"/>
                </a:moveTo>
                <a:cubicBezTo>
                  <a:pt x="92" y="15"/>
                  <a:pt x="92" y="15"/>
                  <a:pt x="92" y="15"/>
                </a:cubicBezTo>
                <a:cubicBezTo>
                  <a:pt x="91" y="16"/>
                  <a:pt x="91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2" y="18"/>
                  <a:pt x="94" y="18"/>
                  <a:pt x="96" y="18"/>
                </a:cubicBezTo>
                <a:cubicBezTo>
                  <a:pt x="94" y="17"/>
                  <a:pt x="93" y="16"/>
                  <a:pt x="92" y="15"/>
                </a:cubicBezTo>
                <a:cubicBezTo>
                  <a:pt x="92" y="15"/>
                  <a:pt x="92" y="15"/>
                  <a:pt x="92" y="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56" name="Freeform 17"/>
          <p:cNvSpPr>
            <a:spLocks noEditPoints="1"/>
          </p:cNvSpPr>
          <p:nvPr/>
        </p:nvSpPr>
        <p:spPr bwMode="auto">
          <a:xfrm>
            <a:off x="9140825" y="6061109"/>
            <a:ext cx="352425" cy="1019175"/>
          </a:xfrm>
          <a:custGeom>
            <a:avLst/>
            <a:gdLst>
              <a:gd name="T0" fmla="*/ 106 w 106"/>
              <a:gd name="T1" fmla="*/ 324 h 324"/>
              <a:gd name="T2" fmla="*/ 0 w 106"/>
              <a:gd name="T3" fmla="*/ 305 h 324"/>
              <a:gd name="T4" fmla="*/ 31 w 106"/>
              <a:gd name="T5" fmla="*/ 24 h 324"/>
              <a:gd name="T6" fmla="*/ 53 w 106"/>
              <a:gd name="T7" fmla="*/ 14 h 324"/>
              <a:gd name="T8" fmla="*/ 57 w 106"/>
              <a:gd name="T9" fmla="*/ 14 h 324"/>
              <a:gd name="T10" fmla="*/ 55 w 106"/>
              <a:gd name="T11" fmla="*/ 11 h 324"/>
              <a:gd name="T12" fmla="*/ 44 w 106"/>
              <a:gd name="T13" fmla="*/ 9 h 324"/>
              <a:gd name="T14" fmla="*/ 44 w 106"/>
              <a:gd name="T15" fmla="*/ 5 h 324"/>
              <a:gd name="T16" fmla="*/ 49 w 106"/>
              <a:gd name="T17" fmla="*/ 7 h 324"/>
              <a:gd name="T18" fmla="*/ 55 w 106"/>
              <a:gd name="T19" fmla="*/ 8 h 324"/>
              <a:gd name="T20" fmla="*/ 47 w 106"/>
              <a:gd name="T21" fmla="*/ 9 h 324"/>
              <a:gd name="T22" fmla="*/ 53 w 106"/>
              <a:gd name="T23" fmla="*/ 10 h 324"/>
              <a:gd name="T24" fmla="*/ 61 w 106"/>
              <a:gd name="T25" fmla="*/ 15 h 324"/>
              <a:gd name="T26" fmla="*/ 60 w 106"/>
              <a:gd name="T27" fmla="*/ 16 h 324"/>
              <a:gd name="T28" fmla="*/ 53 w 106"/>
              <a:gd name="T29" fmla="*/ 14 h 324"/>
              <a:gd name="T30" fmla="*/ 69 w 106"/>
              <a:gd name="T31" fmla="*/ 21 h 324"/>
              <a:gd name="T32" fmla="*/ 32 w 106"/>
              <a:gd name="T33" fmla="*/ 21 h 324"/>
              <a:gd name="T34" fmla="*/ 16 w 106"/>
              <a:gd name="T35" fmla="*/ 11 h 324"/>
              <a:gd name="T36" fmla="*/ 0 w 106"/>
              <a:gd name="T37" fmla="*/ 0 h 324"/>
              <a:gd name="T38" fmla="*/ 38 w 106"/>
              <a:gd name="T39" fmla="*/ 0 h 324"/>
              <a:gd name="T40" fmla="*/ 75 w 106"/>
              <a:gd name="T41" fmla="*/ 0 h 324"/>
              <a:gd name="T42" fmla="*/ 91 w 106"/>
              <a:gd name="T43" fmla="*/ 11 h 324"/>
              <a:gd name="T44" fmla="*/ 106 w 106"/>
              <a:gd name="T45" fmla="*/ 21 h 324"/>
              <a:gd name="T46" fmla="*/ 32 w 106"/>
              <a:gd name="T47" fmla="*/ 20 h 324"/>
              <a:gd name="T48" fmla="*/ 103 w 106"/>
              <a:gd name="T49" fmla="*/ 20 h 324"/>
              <a:gd name="T50" fmla="*/ 74 w 106"/>
              <a:gd name="T51" fmla="*/ 1 h 324"/>
              <a:gd name="T52" fmla="*/ 4 w 106"/>
              <a:gd name="T53" fmla="*/ 1 h 324"/>
              <a:gd name="T54" fmla="*/ 32 w 106"/>
              <a:gd name="T55" fmla="*/ 20 h 324"/>
              <a:gd name="T56" fmla="*/ 66 w 106"/>
              <a:gd name="T57" fmla="*/ 19 h 324"/>
              <a:gd name="T58" fmla="*/ 19 w 106"/>
              <a:gd name="T59" fmla="*/ 11 h 324"/>
              <a:gd name="T60" fmla="*/ 41 w 106"/>
              <a:gd name="T61" fmla="*/ 2 h 324"/>
              <a:gd name="T62" fmla="*/ 87 w 106"/>
              <a:gd name="T63" fmla="*/ 11 h 324"/>
              <a:gd name="T64" fmla="*/ 64 w 106"/>
              <a:gd name="T65" fmla="*/ 18 h 324"/>
              <a:gd name="T66" fmla="*/ 40 w 106"/>
              <a:gd name="T67" fmla="*/ 11 h 324"/>
              <a:gd name="T68" fmla="*/ 43 w 106"/>
              <a:gd name="T69" fmla="*/ 4 h 324"/>
              <a:gd name="T70" fmla="*/ 67 w 106"/>
              <a:gd name="T71" fmla="*/ 11 h 324"/>
              <a:gd name="T72" fmla="*/ 64 w 106"/>
              <a:gd name="T73" fmla="*/ 18 h 324"/>
              <a:gd name="T74" fmla="*/ 78 w 106"/>
              <a:gd name="T75" fmla="*/ 6 h 324"/>
              <a:gd name="T76" fmla="*/ 69 w 106"/>
              <a:gd name="T77" fmla="*/ 3 h 324"/>
              <a:gd name="T78" fmla="*/ 78 w 106"/>
              <a:gd name="T79" fmla="*/ 6 h 324"/>
              <a:gd name="T80" fmla="*/ 14 w 106"/>
              <a:gd name="T81" fmla="*/ 6 h 324"/>
              <a:gd name="T82" fmla="*/ 15 w 106"/>
              <a:gd name="T83" fmla="*/ 3 h 324"/>
              <a:gd name="T84" fmla="*/ 10 w 106"/>
              <a:gd name="T85" fmla="*/ 3 h 324"/>
              <a:gd name="T86" fmla="*/ 14 w 106"/>
              <a:gd name="T87" fmla="*/ 6 h 324"/>
              <a:gd name="T88" fmla="*/ 29 w 106"/>
              <a:gd name="T89" fmla="*/ 16 h 324"/>
              <a:gd name="T90" fmla="*/ 37 w 106"/>
              <a:gd name="T91" fmla="*/ 18 h 324"/>
              <a:gd name="T92" fmla="*/ 29 w 106"/>
              <a:gd name="T93" fmla="*/ 16 h 324"/>
              <a:gd name="T94" fmla="*/ 92 w 106"/>
              <a:gd name="T95" fmla="*/ 16 h 324"/>
              <a:gd name="T96" fmla="*/ 91 w 106"/>
              <a:gd name="T97" fmla="*/ 18 h 324"/>
              <a:gd name="T98" fmla="*/ 96 w 106"/>
              <a:gd name="T99" fmla="*/ 18 h 324"/>
              <a:gd name="T100" fmla="*/ 92 w 106"/>
              <a:gd name="T101" fmla="*/ 1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324">
                <a:moveTo>
                  <a:pt x="106" y="24"/>
                </a:moveTo>
                <a:cubicBezTo>
                  <a:pt x="106" y="324"/>
                  <a:pt x="106" y="324"/>
                  <a:pt x="106" y="324"/>
                </a:cubicBezTo>
                <a:cubicBezTo>
                  <a:pt x="80" y="324"/>
                  <a:pt x="55" y="324"/>
                  <a:pt x="29" y="324"/>
                </a:cubicBezTo>
                <a:cubicBezTo>
                  <a:pt x="19" y="318"/>
                  <a:pt x="10" y="312"/>
                  <a:pt x="0" y="305"/>
                </a:cubicBezTo>
                <a:cubicBezTo>
                  <a:pt x="0" y="4"/>
                  <a:pt x="0" y="4"/>
                  <a:pt x="0" y="4"/>
                </a:cubicBezTo>
                <a:cubicBezTo>
                  <a:pt x="11" y="11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4"/>
                  <a:pt x="51" y="13"/>
                </a:cubicBezTo>
                <a:cubicBezTo>
                  <a:pt x="53" y="14"/>
                  <a:pt x="56" y="14"/>
                  <a:pt x="57" y="14"/>
                </a:cubicBezTo>
                <a:cubicBezTo>
                  <a:pt x="60" y="14"/>
                  <a:pt x="61" y="13"/>
                  <a:pt x="60" y="12"/>
                </a:cubicBezTo>
                <a:cubicBezTo>
                  <a:pt x="58" y="12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49" y="11"/>
                  <a:pt x="46" y="11"/>
                  <a:pt x="44" y="9"/>
                </a:cubicBezTo>
                <a:cubicBezTo>
                  <a:pt x="42" y="8"/>
                  <a:pt x="43" y="7"/>
                  <a:pt x="46" y="7"/>
                </a:cubicBezTo>
                <a:cubicBezTo>
                  <a:pt x="45" y="6"/>
                  <a:pt x="44" y="6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6"/>
                  <a:pt x="48" y="6"/>
                  <a:pt x="49" y="7"/>
                </a:cubicBezTo>
                <a:cubicBezTo>
                  <a:pt x="50" y="7"/>
                  <a:pt x="52" y="7"/>
                  <a:pt x="53" y="7"/>
                </a:cubicBezTo>
                <a:cubicBezTo>
                  <a:pt x="54" y="8"/>
                  <a:pt x="55" y="8"/>
                  <a:pt x="55" y="8"/>
                </a:cubicBezTo>
                <a:cubicBezTo>
                  <a:pt x="53" y="8"/>
                  <a:pt x="51" y="8"/>
                  <a:pt x="49" y="8"/>
                </a:cubicBezTo>
                <a:cubicBezTo>
                  <a:pt x="46" y="8"/>
                  <a:pt x="45" y="8"/>
                  <a:pt x="47" y="9"/>
                </a:cubicBezTo>
                <a:cubicBezTo>
                  <a:pt x="48" y="10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1"/>
                  <a:pt x="62" y="12"/>
                </a:cubicBezTo>
                <a:cubicBezTo>
                  <a:pt x="64" y="14"/>
                  <a:pt x="64" y="15"/>
                  <a:pt x="61" y="15"/>
                </a:cubicBezTo>
                <a:cubicBezTo>
                  <a:pt x="62" y="15"/>
                  <a:pt x="62" y="16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6"/>
                  <a:pt x="59" y="15"/>
                  <a:pt x="58" y="15"/>
                </a:cubicBezTo>
                <a:cubicBezTo>
                  <a:pt x="56" y="15"/>
                  <a:pt x="55" y="15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26" y="17"/>
                  <a:pt x="21" y="14"/>
                  <a:pt x="16" y="11"/>
                </a:cubicBezTo>
                <a:cubicBezTo>
                  <a:pt x="11" y="7"/>
                  <a:pt x="6" y="4"/>
                  <a:pt x="1" y="1"/>
                </a:cubicBezTo>
                <a:cubicBezTo>
                  <a:pt x="1" y="1"/>
                  <a:pt x="1" y="1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1"/>
                  <a:pt x="75" y="1"/>
                  <a:pt x="76" y="1"/>
                </a:cubicBezTo>
                <a:cubicBezTo>
                  <a:pt x="81" y="4"/>
                  <a:pt x="86" y="7"/>
                  <a:pt x="91" y="11"/>
                </a:cubicBezTo>
                <a:cubicBezTo>
                  <a:pt x="96" y="14"/>
                  <a:pt x="100" y="17"/>
                  <a:pt x="105" y="21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7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4"/>
                  <a:pt x="89" y="11"/>
                </a:cubicBezTo>
                <a:cubicBezTo>
                  <a:pt x="84" y="8"/>
                  <a:pt x="79" y="4"/>
                  <a:pt x="74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8"/>
                  <a:pt x="18" y="11"/>
                </a:cubicBezTo>
                <a:cubicBezTo>
                  <a:pt x="23" y="14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4"/>
                  <a:pt x="19" y="11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29" y="2"/>
                  <a:pt x="41" y="2"/>
                </a:cubicBezTo>
                <a:cubicBezTo>
                  <a:pt x="52" y="2"/>
                  <a:pt x="63" y="3"/>
                  <a:pt x="75" y="3"/>
                </a:cubicBezTo>
                <a:cubicBezTo>
                  <a:pt x="79" y="5"/>
                  <a:pt x="83" y="8"/>
                  <a:pt x="87" y="11"/>
                </a:cubicBezTo>
                <a:cubicBezTo>
                  <a:pt x="91" y="14"/>
                  <a:pt x="95" y="16"/>
                  <a:pt x="100" y="19"/>
                </a:cubicBezTo>
                <a:close/>
                <a:moveTo>
                  <a:pt x="64" y="18"/>
                </a:moveTo>
                <a:cubicBezTo>
                  <a:pt x="60" y="18"/>
                  <a:pt x="55" y="17"/>
                  <a:pt x="51" y="16"/>
                </a:cubicBezTo>
                <a:cubicBezTo>
                  <a:pt x="47" y="14"/>
                  <a:pt x="43" y="13"/>
                  <a:pt x="40" y="11"/>
                </a:cubicBezTo>
                <a:cubicBezTo>
                  <a:pt x="37" y="9"/>
                  <a:pt x="36" y="7"/>
                  <a:pt x="36" y="6"/>
                </a:cubicBezTo>
                <a:cubicBezTo>
                  <a:pt x="37" y="5"/>
                  <a:pt x="39" y="4"/>
                  <a:pt x="43" y="4"/>
                </a:cubicBezTo>
                <a:cubicBezTo>
                  <a:pt x="47" y="4"/>
                  <a:pt x="51" y="5"/>
                  <a:pt x="56" y="6"/>
                </a:cubicBezTo>
                <a:cubicBezTo>
                  <a:pt x="60" y="7"/>
                  <a:pt x="64" y="9"/>
                  <a:pt x="67" y="11"/>
                </a:cubicBezTo>
                <a:cubicBezTo>
                  <a:pt x="70" y="13"/>
                  <a:pt x="71" y="14"/>
                  <a:pt x="70" y="16"/>
                </a:cubicBezTo>
                <a:cubicBezTo>
                  <a:pt x="69" y="17"/>
                  <a:pt x="67" y="18"/>
                  <a:pt x="64" y="18"/>
                </a:cubicBezTo>
                <a:close/>
                <a:moveTo>
                  <a:pt x="78" y="6"/>
                </a:moveTo>
                <a:cubicBezTo>
                  <a:pt x="78" y="6"/>
                  <a:pt x="78" y="6"/>
                  <a:pt x="78" y="6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6"/>
                </a:cubicBezTo>
                <a:cubicBezTo>
                  <a:pt x="78" y="6"/>
                  <a:pt x="78" y="6"/>
                  <a:pt x="78" y="6"/>
                </a:cubicBezTo>
                <a:close/>
                <a:moveTo>
                  <a:pt x="14" y="6"/>
                </a:moveTo>
                <a:cubicBezTo>
                  <a:pt x="14" y="6"/>
                  <a:pt x="14" y="6"/>
                  <a:pt x="14" y="6"/>
                </a:cubicBezTo>
                <a:cubicBezTo>
                  <a:pt x="14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6"/>
                </a:cubicBezTo>
                <a:cubicBezTo>
                  <a:pt x="14" y="6"/>
                  <a:pt x="14" y="6"/>
                  <a:pt x="14" y="6"/>
                </a:cubicBezTo>
                <a:close/>
                <a:moveTo>
                  <a:pt x="29" y="16"/>
                </a:moveTo>
                <a:cubicBezTo>
                  <a:pt x="29" y="16"/>
                  <a:pt x="29" y="16"/>
                  <a:pt x="29" y="16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7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6"/>
                </a:cubicBezTo>
                <a:cubicBezTo>
                  <a:pt x="29" y="16"/>
                  <a:pt x="29" y="16"/>
                  <a:pt x="29" y="16"/>
                </a:cubicBezTo>
                <a:close/>
                <a:moveTo>
                  <a:pt x="92" y="16"/>
                </a:moveTo>
                <a:cubicBezTo>
                  <a:pt x="92" y="16"/>
                  <a:pt x="92" y="16"/>
                  <a:pt x="92" y="16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57" name="Freeform 17"/>
          <p:cNvSpPr>
            <a:spLocks noEditPoints="1"/>
          </p:cNvSpPr>
          <p:nvPr/>
        </p:nvSpPr>
        <p:spPr bwMode="auto">
          <a:xfrm>
            <a:off x="9666386" y="5956334"/>
            <a:ext cx="372964" cy="1123950"/>
          </a:xfrm>
          <a:custGeom>
            <a:avLst/>
            <a:gdLst>
              <a:gd name="T0" fmla="*/ 106 w 106"/>
              <a:gd name="T1" fmla="*/ 324 h 324"/>
              <a:gd name="T2" fmla="*/ 0 w 106"/>
              <a:gd name="T3" fmla="*/ 305 h 324"/>
              <a:gd name="T4" fmla="*/ 31 w 106"/>
              <a:gd name="T5" fmla="*/ 24 h 324"/>
              <a:gd name="T6" fmla="*/ 53 w 106"/>
              <a:gd name="T7" fmla="*/ 14 h 324"/>
              <a:gd name="T8" fmla="*/ 57 w 106"/>
              <a:gd name="T9" fmla="*/ 14 h 324"/>
              <a:gd name="T10" fmla="*/ 55 w 106"/>
              <a:gd name="T11" fmla="*/ 11 h 324"/>
              <a:gd name="T12" fmla="*/ 44 w 106"/>
              <a:gd name="T13" fmla="*/ 9 h 324"/>
              <a:gd name="T14" fmla="*/ 44 w 106"/>
              <a:gd name="T15" fmla="*/ 5 h 324"/>
              <a:gd name="T16" fmla="*/ 49 w 106"/>
              <a:gd name="T17" fmla="*/ 7 h 324"/>
              <a:gd name="T18" fmla="*/ 55 w 106"/>
              <a:gd name="T19" fmla="*/ 8 h 324"/>
              <a:gd name="T20" fmla="*/ 47 w 106"/>
              <a:gd name="T21" fmla="*/ 9 h 324"/>
              <a:gd name="T22" fmla="*/ 53 w 106"/>
              <a:gd name="T23" fmla="*/ 10 h 324"/>
              <a:gd name="T24" fmla="*/ 61 w 106"/>
              <a:gd name="T25" fmla="*/ 15 h 324"/>
              <a:gd name="T26" fmla="*/ 60 w 106"/>
              <a:gd name="T27" fmla="*/ 16 h 324"/>
              <a:gd name="T28" fmla="*/ 53 w 106"/>
              <a:gd name="T29" fmla="*/ 14 h 324"/>
              <a:gd name="T30" fmla="*/ 69 w 106"/>
              <a:gd name="T31" fmla="*/ 21 h 324"/>
              <a:gd name="T32" fmla="*/ 32 w 106"/>
              <a:gd name="T33" fmla="*/ 21 h 324"/>
              <a:gd name="T34" fmla="*/ 16 w 106"/>
              <a:gd name="T35" fmla="*/ 11 h 324"/>
              <a:gd name="T36" fmla="*/ 0 w 106"/>
              <a:gd name="T37" fmla="*/ 0 h 324"/>
              <a:gd name="T38" fmla="*/ 38 w 106"/>
              <a:gd name="T39" fmla="*/ 0 h 324"/>
              <a:gd name="T40" fmla="*/ 75 w 106"/>
              <a:gd name="T41" fmla="*/ 0 h 324"/>
              <a:gd name="T42" fmla="*/ 91 w 106"/>
              <a:gd name="T43" fmla="*/ 11 h 324"/>
              <a:gd name="T44" fmla="*/ 106 w 106"/>
              <a:gd name="T45" fmla="*/ 21 h 324"/>
              <a:gd name="T46" fmla="*/ 32 w 106"/>
              <a:gd name="T47" fmla="*/ 20 h 324"/>
              <a:gd name="T48" fmla="*/ 103 w 106"/>
              <a:gd name="T49" fmla="*/ 20 h 324"/>
              <a:gd name="T50" fmla="*/ 74 w 106"/>
              <a:gd name="T51" fmla="*/ 1 h 324"/>
              <a:gd name="T52" fmla="*/ 4 w 106"/>
              <a:gd name="T53" fmla="*/ 1 h 324"/>
              <a:gd name="T54" fmla="*/ 32 w 106"/>
              <a:gd name="T55" fmla="*/ 20 h 324"/>
              <a:gd name="T56" fmla="*/ 66 w 106"/>
              <a:gd name="T57" fmla="*/ 19 h 324"/>
              <a:gd name="T58" fmla="*/ 19 w 106"/>
              <a:gd name="T59" fmla="*/ 11 h 324"/>
              <a:gd name="T60" fmla="*/ 41 w 106"/>
              <a:gd name="T61" fmla="*/ 2 h 324"/>
              <a:gd name="T62" fmla="*/ 87 w 106"/>
              <a:gd name="T63" fmla="*/ 11 h 324"/>
              <a:gd name="T64" fmla="*/ 64 w 106"/>
              <a:gd name="T65" fmla="*/ 18 h 324"/>
              <a:gd name="T66" fmla="*/ 40 w 106"/>
              <a:gd name="T67" fmla="*/ 11 h 324"/>
              <a:gd name="T68" fmla="*/ 43 w 106"/>
              <a:gd name="T69" fmla="*/ 4 h 324"/>
              <a:gd name="T70" fmla="*/ 67 w 106"/>
              <a:gd name="T71" fmla="*/ 11 h 324"/>
              <a:gd name="T72" fmla="*/ 64 w 106"/>
              <a:gd name="T73" fmla="*/ 18 h 324"/>
              <a:gd name="T74" fmla="*/ 78 w 106"/>
              <a:gd name="T75" fmla="*/ 6 h 324"/>
              <a:gd name="T76" fmla="*/ 69 w 106"/>
              <a:gd name="T77" fmla="*/ 3 h 324"/>
              <a:gd name="T78" fmla="*/ 78 w 106"/>
              <a:gd name="T79" fmla="*/ 6 h 324"/>
              <a:gd name="T80" fmla="*/ 14 w 106"/>
              <a:gd name="T81" fmla="*/ 6 h 324"/>
              <a:gd name="T82" fmla="*/ 15 w 106"/>
              <a:gd name="T83" fmla="*/ 3 h 324"/>
              <a:gd name="T84" fmla="*/ 10 w 106"/>
              <a:gd name="T85" fmla="*/ 3 h 324"/>
              <a:gd name="T86" fmla="*/ 14 w 106"/>
              <a:gd name="T87" fmla="*/ 6 h 324"/>
              <a:gd name="T88" fmla="*/ 29 w 106"/>
              <a:gd name="T89" fmla="*/ 16 h 324"/>
              <a:gd name="T90" fmla="*/ 37 w 106"/>
              <a:gd name="T91" fmla="*/ 18 h 324"/>
              <a:gd name="T92" fmla="*/ 29 w 106"/>
              <a:gd name="T93" fmla="*/ 16 h 324"/>
              <a:gd name="T94" fmla="*/ 92 w 106"/>
              <a:gd name="T95" fmla="*/ 16 h 324"/>
              <a:gd name="T96" fmla="*/ 91 w 106"/>
              <a:gd name="T97" fmla="*/ 18 h 324"/>
              <a:gd name="T98" fmla="*/ 96 w 106"/>
              <a:gd name="T99" fmla="*/ 18 h 324"/>
              <a:gd name="T100" fmla="*/ 92 w 106"/>
              <a:gd name="T101" fmla="*/ 1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324">
                <a:moveTo>
                  <a:pt x="106" y="24"/>
                </a:moveTo>
                <a:cubicBezTo>
                  <a:pt x="106" y="324"/>
                  <a:pt x="106" y="324"/>
                  <a:pt x="106" y="324"/>
                </a:cubicBezTo>
                <a:cubicBezTo>
                  <a:pt x="80" y="324"/>
                  <a:pt x="55" y="324"/>
                  <a:pt x="29" y="324"/>
                </a:cubicBezTo>
                <a:cubicBezTo>
                  <a:pt x="19" y="318"/>
                  <a:pt x="10" y="312"/>
                  <a:pt x="0" y="305"/>
                </a:cubicBezTo>
                <a:cubicBezTo>
                  <a:pt x="0" y="4"/>
                  <a:pt x="0" y="4"/>
                  <a:pt x="0" y="4"/>
                </a:cubicBezTo>
                <a:cubicBezTo>
                  <a:pt x="11" y="11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4"/>
                  <a:pt x="51" y="13"/>
                </a:cubicBezTo>
                <a:cubicBezTo>
                  <a:pt x="53" y="14"/>
                  <a:pt x="56" y="14"/>
                  <a:pt x="57" y="14"/>
                </a:cubicBezTo>
                <a:cubicBezTo>
                  <a:pt x="60" y="14"/>
                  <a:pt x="61" y="13"/>
                  <a:pt x="60" y="12"/>
                </a:cubicBezTo>
                <a:cubicBezTo>
                  <a:pt x="58" y="12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49" y="11"/>
                  <a:pt x="46" y="11"/>
                  <a:pt x="44" y="9"/>
                </a:cubicBezTo>
                <a:cubicBezTo>
                  <a:pt x="42" y="8"/>
                  <a:pt x="43" y="7"/>
                  <a:pt x="46" y="7"/>
                </a:cubicBezTo>
                <a:cubicBezTo>
                  <a:pt x="45" y="6"/>
                  <a:pt x="44" y="6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6"/>
                  <a:pt x="48" y="6"/>
                  <a:pt x="49" y="7"/>
                </a:cubicBezTo>
                <a:cubicBezTo>
                  <a:pt x="50" y="7"/>
                  <a:pt x="52" y="7"/>
                  <a:pt x="53" y="7"/>
                </a:cubicBezTo>
                <a:cubicBezTo>
                  <a:pt x="54" y="8"/>
                  <a:pt x="55" y="8"/>
                  <a:pt x="55" y="8"/>
                </a:cubicBezTo>
                <a:cubicBezTo>
                  <a:pt x="53" y="8"/>
                  <a:pt x="51" y="8"/>
                  <a:pt x="49" y="8"/>
                </a:cubicBezTo>
                <a:cubicBezTo>
                  <a:pt x="46" y="8"/>
                  <a:pt x="45" y="8"/>
                  <a:pt x="47" y="9"/>
                </a:cubicBezTo>
                <a:cubicBezTo>
                  <a:pt x="48" y="10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1"/>
                  <a:pt x="62" y="12"/>
                </a:cubicBezTo>
                <a:cubicBezTo>
                  <a:pt x="64" y="14"/>
                  <a:pt x="64" y="15"/>
                  <a:pt x="61" y="15"/>
                </a:cubicBezTo>
                <a:cubicBezTo>
                  <a:pt x="62" y="15"/>
                  <a:pt x="62" y="16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6"/>
                  <a:pt x="59" y="15"/>
                  <a:pt x="58" y="15"/>
                </a:cubicBezTo>
                <a:cubicBezTo>
                  <a:pt x="56" y="15"/>
                  <a:pt x="55" y="15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26" y="17"/>
                  <a:pt x="21" y="14"/>
                  <a:pt x="16" y="11"/>
                </a:cubicBezTo>
                <a:cubicBezTo>
                  <a:pt x="11" y="7"/>
                  <a:pt x="6" y="4"/>
                  <a:pt x="1" y="1"/>
                </a:cubicBezTo>
                <a:cubicBezTo>
                  <a:pt x="1" y="1"/>
                  <a:pt x="1" y="1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1"/>
                  <a:pt x="75" y="1"/>
                  <a:pt x="76" y="1"/>
                </a:cubicBezTo>
                <a:cubicBezTo>
                  <a:pt x="81" y="4"/>
                  <a:pt x="86" y="7"/>
                  <a:pt x="91" y="11"/>
                </a:cubicBezTo>
                <a:cubicBezTo>
                  <a:pt x="96" y="14"/>
                  <a:pt x="100" y="17"/>
                  <a:pt x="105" y="21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7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4"/>
                  <a:pt x="89" y="11"/>
                </a:cubicBezTo>
                <a:cubicBezTo>
                  <a:pt x="84" y="8"/>
                  <a:pt x="79" y="4"/>
                  <a:pt x="74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8"/>
                  <a:pt x="18" y="11"/>
                </a:cubicBezTo>
                <a:cubicBezTo>
                  <a:pt x="23" y="14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4"/>
                  <a:pt x="19" y="11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29" y="2"/>
                  <a:pt x="41" y="2"/>
                </a:cubicBezTo>
                <a:cubicBezTo>
                  <a:pt x="52" y="2"/>
                  <a:pt x="63" y="3"/>
                  <a:pt x="75" y="3"/>
                </a:cubicBezTo>
                <a:cubicBezTo>
                  <a:pt x="79" y="5"/>
                  <a:pt x="83" y="8"/>
                  <a:pt x="87" y="11"/>
                </a:cubicBezTo>
                <a:cubicBezTo>
                  <a:pt x="91" y="14"/>
                  <a:pt x="95" y="16"/>
                  <a:pt x="100" y="19"/>
                </a:cubicBezTo>
                <a:close/>
                <a:moveTo>
                  <a:pt x="64" y="18"/>
                </a:moveTo>
                <a:cubicBezTo>
                  <a:pt x="60" y="18"/>
                  <a:pt x="55" y="17"/>
                  <a:pt x="51" y="16"/>
                </a:cubicBezTo>
                <a:cubicBezTo>
                  <a:pt x="47" y="14"/>
                  <a:pt x="43" y="13"/>
                  <a:pt x="40" y="11"/>
                </a:cubicBezTo>
                <a:cubicBezTo>
                  <a:pt x="37" y="9"/>
                  <a:pt x="36" y="7"/>
                  <a:pt x="36" y="6"/>
                </a:cubicBezTo>
                <a:cubicBezTo>
                  <a:pt x="37" y="5"/>
                  <a:pt x="39" y="4"/>
                  <a:pt x="43" y="4"/>
                </a:cubicBezTo>
                <a:cubicBezTo>
                  <a:pt x="47" y="4"/>
                  <a:pt x="51" y="5"/>
                  <a:pt x="56" y="6"/>
                </a:cubicBezTo>
                <a:cubicBezTo>
                  <a:pt x="60" y="7"/>
                  <a:pt x="64" y="9"/>
                  <a:pt x="67" y="11"/>
                </a:cubicBezTo>
                <a:cubicBezTo>
                  <a:pt x="70" y="13"/>
                  <a:pt x="71" y="14"/>
                  <a:pt x="70" y="16"/>
                </a:cubicBezTo>
                <a:cubicBezTo>
                  <a:pt x="69" y="17"/>
                  <a:pt x="67" y="18"/>
                  <a:pt x="64" y="18"/>
                </a:cubicBezTo>
                <a:close/>
                <a:moveTo>
                  <a:pt x="78" y="6"/>
                </a:moveTo>
                <a:cubicBezTo>
                  <a:pt x="78" y="6"/>
                  <a:pt x="78" y="6"/>
                  <a:pt x="78" y="6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6"/>
                </a:cubicBezTo>
                <a:cubicBezTo>
                  <a:pt x="78" y="6"/>
                  <a:pt x="78" y="6"/>
                  <a:pt x="78" y="6"/>
                </a:cubicBezTo>
                <a:close/>
                <a:moveTo>
                  <a:pt x="14" y="6"/>
                </a:moveTo>
                <a:cubicBezTo>
                  <a:pt x="14" y="6"/>
                  <a:pt x="14" y="6"/>
                  <a:pt x="14" y="6"/>
                </a:cubicBezTo>
                <a:cubicBezTo>
                  <a:pt x="14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6"/>
                </a:cubicBezTo>
                <a:cubicBezTo>
                  <a:pt x="14" y="6"/>
                  <a:pt x="14" y="6"/>
                  <a:pt x="14" y="6"/>
                </a:cubicBezTo>
                <a:close/>
                <a:moveTo>
                  <a:pt x="29" y="16"/>
                </a:moveTo>
                <a:cubicBezTo>
                  <a:pt x="29" y="16"/>
                  <a:pt x="29" y="16"/>
                  <a:pt x="29" y="16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7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6"/>
                </a:cubicBezTo>
                <a:cubicBezTo>
                  <a:pt x="29" y="16"/>
                  <a:pt x="29" y="16"/>
                  <a:pt x="29" y="16"/>
                </a:cubicBezTo>
                <a:close/>
                <a:moveTo>
                  <a:pt x="92" y="16"/>
                </a:moveTo>
                <a:cubicBezTo>
                  <a:pt x="92" y="16"/>
                  <a:pt x="92" y="16"/>
                  <a:pt x="92" y="16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1" name="TextBox 290"/>
          <p:cNvSpPr txBox="1"/>
          <p:nvPr/>
        </p:nvSpPr>
        <p:spPr>
          <a:xfrm rot="5400000">
            <a:off x="9706139" y="623696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384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39" name="그룹 338"/>
          <p:cNvGrpSpPr/>
          <p:nvPr/>
        </p:nvGrpSpPr>
        <p:grpSpPr>
          <a:xfrm>
            <a:off x="5567049" y="5683930"/>
            <a:ext cx="407124" cy="371356"/>
            <a:chOff x="1562988" y="5981699"/>
            <a:chExt cx="407124" cy="371357"/>
          </a:xfrm>
        </p:grpSpPr>
        <p:sp>
          <p:nvSpPr>
            <p:cNvPr id="340" name="TextBox 339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52%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41" name="아래쪽 화살표 340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42" name="그룹 341"/>
          <p:cNvGrpSpPr/>
          <p:nvPr/>
        </p:nvGrpSpPr>
        <p:grpSpPr>
          <a:xfrm>
            <a:off x="9691285" y="5510167"/>
            <a:ext cx="407124" cy="371356"/>
            <a:chOff x="1562988" y="5981699"/>
            <a:chExt cx="407124" cy="371357"/>
          </a:xfrm>
        </p:grpSpPr>
        <p:sp>
          <p:nvSpPr>
            <p:cNvPr id="343" name="TextBox 342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17%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44" name="아래쪽 화살표 343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7" name="그룹 366"/>
          <p:cNvGrpSpPr/>
          <p:nvPr/>
        </p:nvGrpSpPr>
        <p:grpSpPr>
          <a:xfrm>
            <a:off x="6375694" y="5404289"/>
            <a:ext cx="407124" cy="387668"/>
            <a:chOff x="5794669" y="6299638"/>
            <a:chExt cx="407124" cy="387668"/>
          </a:xfrm>
        </p:grpSpPr>
        <p:sp>
          <p:nvSpPr>
            <p:cNvPr id="368" name="TextBox 367"/>
            <p:cNvSpPr txBox="1"/>
            <p:nvPr/>
          </p:nvSpPr>
          <p:spPr>
            <a:xfrm>
              <a:off x="5794669" y="6299638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19%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9" name="아래쪽 화살표 368"/>
            <p:cNvSpPr/>
            <p:nvPr/>
          </p:nvSpPr>
          <p:spPr>
            <a:xfrm>
              <a:off x="5884269" y="650156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0" name="그룹 369"/>
          <p:cNvGrpSpPr/>
          <p:nvPr/>
        </p:nvGrpSpPr>
        <p:grpSpPr>
          <a:xfrm>
            <a:off x="7594894" y="5690038"/>
            <a:ext cx="407124" cy="387668"/>
            <a:chOff x="5794669" y="6299638"/>
            <a:chExt cx="407124" cy="387668"/>
          </a:xfrm>
        </p:grpSpPr>
        <p:sp>
          <p:nvSpPr>
            <p:cNvPr id="371" name="TextBox 370"/>
            <p:cNvSpPr txBox="1"/>
            <p:nvPr/>
          </p:nvSpPr>
          <p:spPr>
            <a:xfrm>
              <a:off x="5794669" y="6299638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8%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2" name="아래쪽 화살표 371"/>
            <p:cNvSpPr/>
            <p:nvPr/>
          </p:nvSpPr>
          <p:spPr>
            <a:xfrm>
              <a:off x="5884269" y="650156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3" name="그룹 372"/>
          <p:cNvGrpSpPr/>
          <p:nvPr/>
        </p:nvGrpSpPr>
        <p:grpSpPr>
          <a:xfrm>
            <a:off x="8690269" y="5766239"/>
            <a:ext cx="407124" cy="387668"/>
            <a:chOff x="5794669" y="6299638"/>
            <a:chExt cx="407124" cy="387668"/>
          </a:xfrm>
        </p:grpSpPr>
        <p:sp>
          <p:nvSpPr>
            <p:cNvPr id="374" name="TextBox 373"/>
            <p:cNvSpPr txBox="1"/>
            <p:nvPr/>
          </p:nvSpPr>
          <p:spPr>
            <a:xfrm>
              <a:off x="5794669" y="6299638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5" name="아래쪽 화살표 374"/>
            <p:cNvSpPr/>
            <p:nvPr/>
          </p:nvSpPr>
          <p:spPr>
            <a:xfrm>
              <a:off x="5884269" y="650156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6" name="자유형 375"/>
          <p:cNvSpPr/>
          <p:nvPr/>
        </p:nvSpPr>
        <p:spPr>
          <a:xfrm>
            <a:off x="5734051" y="5791200"/>
            <a:ext cx="2628900" cy="476250"/>
          </a:xfrm>
          <a:custGeom>
            <a:avLst/>
            <a:gdLst>
              <a:gd name="connsiteX0" fmla="*/ 0 w 2981325"/>
              <a:gd name="connsiteY0" fmla="*/ 533400 h 819150"/>
              <a:gd name="connsiteX1" fmla="*/ 371475 w 2981325"/>
              <a:gd name="connsiteY1" fmla="*/ 428625 h 819150"/>
              <a:gd name="connsiteX2" fmla="*/ 723900 w 2981325"/>
              <a:gd name="connsiteY2" fmla="*/ 819150 h 819150"/>
              <a:gd name="connsiteX3" fmla="*/ 1085850 w 2981325"/>
              <a:gd name="connsiteY3" fmla="*/ 371475 h 819150"/>
              <a:gd name="connsiteX4" fmla="*/ 1447800 w 2981325"/>
              <a:gd name="connsiteY4" fmla="*/ 0 h 819150"/>
              <a:gd name="connsiteX5" fmla="*/ 1828800 w 2981325"/>
              <a:gd name="connsiteY5" fmla="*/ 228600 h 819150"/>
              <a:gd name="connsiteX6" fmla="*/ 2190750 w 2981325"/>
              <a:gd name="connsiteY6" fmla="*/ 333375 h 819150"/>
              <a:gd name="connsiteX7" fmla="*/ 2590800 w 2981325"/>
              <a:gd name="connsiteY7" fmla="*/ 390525 h 819150"/>
              <a:gd name="connsiteX8" fmla="*/ 2981325 w 2981325"/>
              <a:gd name="connsiteY8" fmla="*/ 438150 h 819150"/>
              <a:gd name="connsiteX0" fmla="*/ 0 w 2609850"/>
              <a:gd name="connsiteY0" fmla="*/ 428625 h 819150"/>
              <a:gd name="connsiteX1" fmla="*/ 352425 w 2609850"/>
              <a:gd name="connsiteY1" fmla="*/ 819150 h 819150"/>
              <a:gd name="connsiteX2" fmla="*/ 714375 w 2609850"/>
              <a:gd name="connsiteY2" fmla="*/ 371475 h 819150"/>
              <a:gd name="connsiteX3" fmla="*/ 1076325 w 2609850"/>
              <a:gd name="connsiteY3" fmla="*/ 0 h 819150"/>
              <a:gd name="connsiteX4" fmla="*/ 1457325 w 2609850"/>
              <a:gd name="connsiteY4" fmla="*/ 228600 h 819150"/>
              <a:gd name="connsiteX5" fmla="*/ 1819275 w 2609850"/>
              <a:gd name="connsiteY5" fmla="*/ 333375 h 819150"/>
              <a:gd name="connsiteX6" fmla="*/ 2219325 w 2609850"/>
              <a:gd name="connsiteY6" fmla="*/ 390525 h 819150"/>
              <a:gd name="connsiteX7" fmla="*/ 2609850 w 2609850"/>
              <a:gd name="connsiteY7" fmla="*/ 438150 h 819150"/>
              <a:gd name="connsiteX0" fmla="*/ 0 w 2257425"/>
              <a:gd name="connsiteY0" fmla="*/ 819150 h 819150"/>
              <a:gd name="connsiteX1" fmla="*/ 361950 w 2257425"/>
              <a:gd name="connsiteY1" fmla="*/ 371475 h 819150"/>
              <a:gd name="connsiteX2" fmla="*/ 723900 w 2257425"/>
              <a:gd name="connsiteY2" fmla="*/ 0 h 819150"/>
              <a:gd name="connsiteX3" fmla="*/ 1104900 w 2257425"/>
              <a:gd name="connsiteY3" fmla="*/ 228600 h 819150"/>
              <a:gd name="connsiteX4" fmla="*/ 1466850 w 2257425"/>
              <a:gd name="connsiteY4" fmla="*/ 333375 h 819150"/>
              <a:gd name="connsiteX5" fmla="*/ 1866900 w 2257425"/>
              <a:gd name="connsiteY5" fmla="*/ 390525 h 819150"/>
              <a:gd name="connsiteX6" fmla="*/ 2257425 w 2257425"/>
              <a:gd name="connsiteY6" fmla="*/ 438150 h 819150"/>
              <a:gd name="connsiteX0" fmla="*/ 0 w 1895475"/>
              <a:gd name="connsiteY0" fmla="*/ 371475 h 438150"/>
              <a:gd name="connsiteX1" fmla="*/ 361950 w 1895475"/>
              <a:gd name="connsiteY1" fmla="*/ 0 h 438150"/>
              <a:gd name="connsiteX2" fmla="*/ 742950 w 1895475"/>
              <a:gd name="connsiteY2" fmla="*/ 228600 h 438150"/>
              <a:gd name="connsiteX3" fmla="*/ 1104900 w 1895475"/>
              <a:gd name="connsiteY3" fmla="*/ 333375 h 438150"/>
              <a:gd name="connsiteX4" fmla="*/ 1504950 w 1895475"/>
              <a:gd name="connsiteY4" fmla="*/ 390525 h 438150"/>
              <a:gd name="connsiteX5" fmla="*/ 1895475 w 1895475"/>
              <a:gd name="connsiteY5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5475" h="438150">
                <a:moveTo>
                  <a:pt x="0" y="371475"/>
                </a:moveTo>
                <a:lnTo>
                  <a:pt x="361950" y="0"/>
                </a:lnTo>
                <a:lnTo>
                  <a:pt x="742950" y="228600"/>
                </a:lnTo>
                <a:lnTo>
                  <a:pt x="1104900" y="333375"/>
                </a:lnTo>
                <a:lnTo>
                  <a:pt x="1504950" y="390525"/>
                </a:lnTo>
                <a:lnTo>
                  <a:pt x="1895475" y="438150"/>
                </a:lnTo>
              </a:path>
            </a:pathLst>
          </a:cu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7" name="자유형 376"/>
          <p:cNvSpPr/>
          <p:nvPr/>
        </p:nvSpPr>
        <p:spPr>
          <a:xfrm>
            <a:off x="8372475" y="5886455"/>
            <a:ext cx="1533525" cy="400045"/>
          </a:xfrm>
          <a:custGeom>
            <a:avLst/>
            <a:gdLst>
              <a:gd name="connsiteX0" fmla="*/ 0 w 1162050"/>
              <a:gd name="connsiteY0" fmla="*/ 323850 h 352425"/>
              <a:gd name="connsiteX1" fmla="*/ 419100 w 1162050"/>
              <a:gd name="connsiteY1" fmla="*/ 352425 h 352425"/>
              <a:gd name="connsiteX2" fmla="*/ 790575 w 1162050"/>
              <a:gd name="connsiteY2" fmla="*/ 142875 h 352425"/>
              <a:gd name="connsiteX3" fmla="*/ 1162050 w 1162050"/>
              <a:gd name="connsiteY3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050" h="352425">
                <a:moveTo>
                  <a:pt x="0" y="323850"/>
                </a:moveTo>
                <a:lnTo>
                  <a:pt x="419100" y="352425"/>
                </a:lnTo>
                <a:lnTo>
                  <a:pt x="790575" y="142875"/>
                </a:lnTo>
                <a:lnTo>
                  <a:pt x="1162050" y="0"/>
                </a:lnTo>
              </a:path>
            </a:pathLst>
          </a:custGeom>
          <a:noFill/>
          <a:ln>
            <a:solidFill>
              <a:srgbClr val="76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7" name="그림 4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836" y="6210976"/>
            <a:ext cx="357382" cy="869308"/>
          </a:xfrm>
          <a:prstGeom prst="rect">
            <a:avLst/>
          </a:prstGeom>
        </p:spPr>
      </p:pic>
      <p:pic>
        <p:nvPicPr>
          <p:cNvPr id="418" name="그림 4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96" y="5824617"/>
            <a:ext cx="347724" cy="1255667"/>
          </a:xfrm>
          <a:prstGeom prst="rect">
            <a:avLst/>
          </a:prstGeom>
        </p:spPr>
      </p:pic>
      <p:pic>
        <p:nvPicPr>
          <p:cNvPr id="420" name="그림 4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963" y="6133705"/>
            <a:ext cx="347723" cy="946579"/>
          </a:xfrm>
          <a:prstGeom prst="rect">
            <a:avLst/>
          </a:prstGeom>
        </p:spPr>
      </p:pic>
      <p:pic>
        <p:nvPicPr>
          <p:cNvPr id="421" name="그림 4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090" y="6191659"/>
            <a:ext cx="357382" cy="888625"/>
          </a:xfrm>
          <a:prstGeom prst="rect">
            <a:avLst/>
          </a:prstGeom>
        </p:spPr>
      </p:pic>
      <p:grpSp>
        <p:nvGrpSpPr>
          <p:cNvPr id="423" name="그룹 422"/>
          <p:cNvGrpSpPr/>
          <p:nvPr/>
        </p:nvGrpSpPr>
        <p:grpSpPr>
          <a:xfrm>
            <a:off x="5489922" y="7081327"/>
            <a:ext cx="4623275" cy="250964"/>
            <a:chOff x="495655" y="7081327"/>
            <a:chExt cx="4623275" cy="250964"/>
          </a:xfrm>
        </p:grpSpPr>
        <p:cxnSp>
          <p:nvCxnSpPr>
            <p:cNvPr id="424" name="직선 연결선 423"/>
            <p:cNvCxnSpPr/>
            <p:nvPr/>
          </p:nvCxnSpPr>
          <p:spPr>
            <a:xfrm>
              <a:off x="557731" y="7081327"/>
              <a:ext cx="452937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TextBox 434"/>
            <p:cNvSpPr txBox="1"/>
            <p:nvPr/>
          </p:nvSpPr>
          <p:spPr>
            <a:xfrm>
              <a:off x="495655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7" name="TextBox 436"/>
            <p:cNvSpPr txBox="1"/>
            <p:nvPr/>
          </p:nvSpPr>
          <p:spPr>
            <a:xfrm>
              <a:off x="1520349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2509964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3534658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4561893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44" name="그룹 443"/>
          <p:cNvGrpSpPr/>
          <p:nvPr/>
        </p:nvGrpSpPr>
        <p:grpSpPr>
          <a:xfrm>
            <a:off x="8126697" y="6249612"/>
            <a:ext cx="347723" cy="830672"/>
            <a:chOff x="9707847" y="3400425"/>
            <a:chExt cx="347723" cy="830672"/>
          </a:xfrm>
        </p:grpSpPr>
        <p:pic>
          <p:nvPicPr>
            <p:cNvPr id="422" name="그림 4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07847" y="3400425"/>
              <a:ext cx="347723" cy="830672"/>
            </a:xfrm>
            <a:prstGeom prst="rect">
              <a:avLst/>
            </a:prstGeom>
          </p:spPr>
        </p:pic>
        <p:sp>
          <p:nvSpPr>
            <p:cNvPr id="290" name="TextBox 289"/>
            <p:cNvSpPr txBox="1"/>
            <p:nvPr/>
          </p:nvSpPr>
          <p:spPr>
            <a:xfrm rot="5400000">
              <a:off x="9725189" y="3722369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273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460" name="Freeform 17"/>
          <p:cNvSpPr>
            <a:spLocks noEditPoints="1"/>
          </p:cNvSpPr>
          <p:nvPr/>
        </p:nvSpPr>
        <p:spPr bwMode="auto">
          <a:xfrm>
            <a:off x="6589092" y="6032533"/>
            <a:ext cx="347679" cy="1047751"/>
          </a:xfrm>
          <a:custGeom>
            <a:avLst/>
            <a:gdLst>
              <a:gd name="T0" fmla="*/ 106 w 106"/>
              <a:gd name="T1" fmla="*/ 324 h 324"/>
              <a:gd name="T2" fmla="*/ 0 w 106"/>
              <a:gd name="T3" fmla="*/ 305 h 324"/>
              <a:gd name="T4" fmla="*/ 31 w 106"/>
              <a:gd name="T5" fmla="*/ 24 h 324"/>
              <a:gd name="T6" fmla="*/ 53 w 106"/>
              <a:gd name="T7" fmla="*/ 14 h 324"/>
              <a:gd name="T8" fmla="*/ 57 w 106"/>
              <a:gd name="T9" fmla="*/ 14 h 324"/>
              <a:gd name="T10" fmla="*/ 55 w 106"/>
              <a:gd name="T11" fmla="*/ 11 h 324"/>
              <a:gd name="T12" fmla="*/ 44 w 106"/>
              <a:gd name="T13" fmla="*/ 9 h 324"/>
              <a:gd name="T14" fmla="*/ 44 w 106"/>
              <a:gd name="T15" fmla="*/ 5 h 324"/>
              <a:gd name="T16" fmla="*/ 49 w 106"/>
              <a:gd name="T17" fmla="*/ 7 h 324"/>
              <a:gd name="T18" fmla="*/ 55 w 106"/>
              <a:gd name="T19" fmla="*/ 8 h 324"/>
              <a:gd name="T20" fmla="*/ 47 w 106"/>
              <a:gd name="T21" fmla="*/ 9 h 324"/>
              <a:gd name="T22" fmla="*/ 53 w 106"/>
              <a:gd name="T23" fmla="*/ 10 h 324"/>
              <a:gd name="T24" fmla="*/ 61 w 106"/>
              <a:gd name="T25" fmla="*/ 15 h 324"/>
              <a:gd name="T26" fmla="*/ 60 w 106"/>
              <a:gd name="T27" fmla="*/ 16 h 324"/>
              <a:gd name="T28" fmla="*/ 53 w 106"/>
              <a:gd name="T29" fmla="*/ 14 h 324"/>
              <a:gd name="T30" fmla="*/ 69 w 106"/>
              <a:gd name="T31" fmla="*/ 21 h 324"/>
              <a:gd name="T32" fmla="*/ 32 w 106"/>
              <a:gd name="T33" fmla="*/ 21 h 324"/>
              <a:gd name="T34" fmla="*/ 16 w 106"/>
              <a:gd name="T35" fmla="*/ 11 h 324"/>
              <a:gd name="T36" fmla="*/ 0 w 106"/>
              <a:gd name="T37" fmla="*/ 0 h 324"/>
              <a:gd name="T38" fmla="*/ 38 w 106"/>
              <a:gd name="T39" fmla="*/ 0 h 324"/>
              <a:gd name="T40" fmla="*/ 75 w 106"/>
              <a:gd name="T41" fmla="*/ 0 h 324"/>
              <a:gd name="T42" fmla="*/ 91 w 106"/>
              <a:gd name="T43" fmla="*/ 11 h 324"/>
              <a:gd name="T44" fmla="*/ 106 w 106"/>
              <a:gd name="T45" fmla="*/ 21 h 324"/>
              <a:gd name="T46" fmla="*/ 32 w 106"/>
              <a:gd name="T47" fmla="*/ 20 h 324"/>
              <a:gd name="T48" fmla="*/ 103 w 106"/>
              <a:gd name="T49" fmla="*/ 20 h 324"/>
              <a:gd name="T50" fmla="*/ 74 w 106"/>
              <a:gd name="T51" fmla="*/ 1 h 324"/>
              <a:gd name="T52" fmla="*/ 4 w 106"/>
              <a:gd name="T53" fmla="*/ 1 h 324"/>
              <a:gd name="T54" fmla="*/ 32 w 106"/>
              <a:gd name="T55" fmla="*/ 20 h 324"/>
              <a:gd name="T56" fmla="*/ 66 w 106"/>
              <a:gd name="T57" fmla="*/ 19 h 324"/>
              <a:gd name="T58" fmla="*/ 19 w 106"/>
              <a:gd name="T59" fmla="*/ 11 h 324"/>
              <a:gd name="T60" fmla="*/ 41 w 106"/>
              <a:gd name="T61" fmla="*/ 2 h 324"/>
              <a:gd name="T62" fmla="*/ 87 w 106"/>
              <a:gd name="T63" fmla="*/ 11 h 324"/>
              <a:gd name="T64" fmla="*/ 64 w 106"/>
              <a:gd name="T65" fmla="*/ 18 h 324"/>
              <a:gd name="T66" fmla="*/ 40 w 106"/>
              <a:gd name="T67" fmla="*/ 11 h 324"/>
              <a:gd name="T68" fmla="*/ 43 w 106"/>
              <a:gd name="T69" fmla="*/ 4 h 324"/>
              <a:gd name="T70" fmla="*/ 67 w 106"/>
              <a:gd name="T71" fmla="*/ 11 h 324"/>
              <a:gd name="T72" fmla="*/ 64 w 106"/>
              <a:gd name="T73" fmla="*/ 18 h 324"/>
              <a:gd name="T74" fmla="*/ 78 w 106"/>
              <a:gd name="T75" fmla="*/ 6 h 324"/>
              <a:gd name="T76" fmla="*/ 69 w 106"/>
              <a:gd name="T77" fmla="*/ 3 h 324"/>
              <a:gd name="T78" fmla="*/ 78 w 106"/>
              <a:gd name="T79" fmla="*/ 6 h 324"/>
              <a:gd name="T80" fmla="*/ 14 w 106"/>
              <a:gd name="T81" fmla="*/ 6 h 324"/>
              <a:gd name="T82" fmla="*/ 15 w 106"/>
              <a:gd name="T83" fmla="*/ 3 h 324"/>
              <a:gd name="T84" fmla="*/ 10 w 106"/>
              <a:gd name="T85" fmla="*/ 3 h 324"/>
              <a:gd name="T86" fmla="*/ 14 w 106"/>
              <a:gd name="T87" fmla="*/ 6 h 324"/>
              <a:gd name="T88" fmla="*/ 29 w 106"/>
              <a:gd name="T89" fmla="*/ 16 h 324"/>
              <a:gd name="T90" fmla="*/ 37 w 106"/>
              <a:gd name="T91" fmla="*/ 18 h 324"/>
              <a:gd name="T92" fmla="*/ 29 w 106"/>
              <a:gd name="T93" fmla="*/ 16 h 324"/>
              <a:gd name="T94" fmla="*/ 92 w 106"/>
              <a:gd name="T95" fmla="*/ 16 h 324"/>
              <a:gd name="T96" fmla="*/ 91 w 106"/>
              <a:gd name="T97" fmla="*/ 18 h 324"/>
              <a:gd name="T98" fmla="*/ 96 w 106"/>
              <a:gd name="T99" fmla="*/ 18 h 324"/>
              <a:gd name="T100" fmla="*/ 92 w 106"/>
              <a:gd name="T101" fmla="*/ 1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324">
                <a:moveTo>
                  <a:pt x="106" y="24"/>
                </a:moveTo>
                <a:cubicBezTo>
                  <a:pt x="106" y="324"/>
                  <a:pt x="106" y="324"/>
                  <a:pt x="106" y="324"/>
                </a:cubicBezTo>
                <a:cubicBezTo>
                  <a:pt x="80" y="324"/>
                  <a:pt x="55" y="324"/>
                  <a:pt x="29" y="324"/>
                </a:cubicBezTo>
                <a:cubicBezTo>
                  <a:pt x="19" y="318"/>
                  <a:pt x="10" y="312"/>
                  <a:pt x="0" y="305"/>
                </a:cubicBezTo>
                <a:cubicBezTo>
                  <a:pt x="0" y="4"/>
                  <a:pt x="0" y="4"/>
                  <a:pt x="0" y="4"/>
                </a:cubicBezTo>
                <a:cubicBezTo>
                  <a:pt x="11" y="11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4"/>
                  <a:pt x="51" y="13"/>
                </a:cubicBezTo>
                <a:cubicBezTo>
                  <a:pt x="53" y="14"/>
                  <a:pt x="56" y="14"/>
                  <a:pt x="57" y="14"/>
                </a:cubicBezTo>
                <a:cubicBezTo>
                  <a:pt x="60" y="14"/>
                  <a:pt x="61" y="13"/>
                  <a:pt x="60" y="12"/>
                </a:cubicBezTo>
                <a:cubicBezTo>
                  <a:pt x="58" y="12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49" y="11"/>
                  <a:pt x="46" y="11"/>
                  <a:pt x="44" y="9"/>
                </a:cubicBezTo>
                <a:cubicBezTo>
                  <a:pt x="42" y="8"/>
                  <a:pt x="43" y="7"/>
                  <a:pt x="46" y="7"/>
                </a:cubicBezTo>
                <a:cubicBezTo>
                  <a:pt x="45" y="6"/>
                  <a:pt x="44" y="6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6"/>
                  <a:pt x="48" y="6"/>
                  <a:pt x="49" y="7"/>
                </a:cubicBezTo>
                <a:cubicBezTo>
                  <a:pt x="50" y="7"/>
                  <a:pt x="52" y="7"/>
                  <a:pt x="53" y="7"/>
                </a:cubicBezTo>
                <a:cubicBezTo>
                  <a:pt x="54" y="8"/>
                  <a:pt x="55" y="8"/>
                  <a:pt x="55" y="8"/>
                </a:cubicBezTo>
                <a:cubicBezTo>
                  <a:pt x="53" y="8"/>
                  <a:pt x="51" y="8"/>
                  <a:pt x="49" y="8"/>
                </a:cubicBezTo>
                <a:cubicBezTo>
                  <a:pt x="46" y="8"/>
                  <a:pt x="45" y="8"/>
                  <a:pt x="47" y="9"/>
                </a:cubicBezTo>
                <a:cubicBezTo>
                  <a:pt x="48" y="10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1"/>
                  <a:pt x="62" y="12"/>
                </a:cubicBezTo>
                <a:cubicBezTo>
                  <a:pt x="64" y="14"/>
                  <a:pt x="64" y="15"/>
                  <a:pt x="61" y="15"/>
                </a:cubicBezTo>
                <a:cubicBezTo>
                  <a:pt x="62" y="15"/>
                  <a:pt x="62" y="16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6"/>
                  <a:pt x="59" y="15"/>
                  <a:pt x="58" y="15"/>
                </a:cubicBezTo>
                <a:cubicBezTo>
                  <a:pt x="56" y="15"/>
                  <a:pt x="55" y="15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26" y="17"/>
                  <a:pt x="21" y="14"/>
                  <a:pt x="16" y="11"/>
                </a:cubicBezTo>
                <a:cubicBezTo>
                  <a:pt x="11" y="7"/>
                  <a:pt x="6" y="4"/>
                  <a:pt x="1" y="1"/>
                </a:cubicBezTo>
                <a:cubicBezTo>
                  <a:pt x="1" y="1"/>
                  <a:pt x="1" y="1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1"/>
                  <a:pt x="75" y="1"/>
                  <a:pt x="76" y="1"/>
                </a:cubicBezTo>
                <a:cubicBezTo>
                  <a:pt x="81" y="4"/>
                  <a:pt x="86" y="7"/>
                  <a:pt x="91" y="11"/>
                </a:cubicBezTo>
                <a:cubicBezTo>
                  <a:pt x="96" y="14"/>
                  <a:pt x="100" y="17"/>
                  <a:pt x="105" y="21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7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4"/>
                  <a:pt x="89" y="11"/>
                </a:cubicBezTo>
                <a:cubicBezTo>
                  <a:pt x="84" y="8"/>
                  <a:pt x="79" y="4"/>
                  <a:pt x="74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8"/>
                  <a:pt x="18" y="11"/>
                </a:cubicBezTo>
                <a:cubicBezTo>
                  <a:pt x="23" y="14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4"/>
                  <a:pt x="19" y="11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29" y="2"/>
                  <a:pt x="41" y="2"/>
                </a:cubicBezTo>
                <a:cubicBezTo>
                  <a:pt x="52" y="2"/>
                  <a:pt x="63" y="3"/>
                  <a:pt x="75" y="3"/>
                </a:cubicBezTo>
                <a:cubicBezTo>
                  <a:pt x="79" y="5"/>
                  <a:pt x="83" y="8"/>
                  <a:pt x="87" y="11"/>
                </a:cubicBezTo>
                <a:cubicBezTo>
                  <a:pt x="91" y="14"/>
                  <a:pt x="95" y="16"/>
                  <a:pt x="100" y="19"/>
                </a:cubicBezTo>
                <a:close/>
                <a:moveTo>
                  <a:pt x="64" y="18"/>
                </a:moveTo>
                <a:cubicBezTo>
                  <a:pt x="60" y="18"/>
                  <a:pt x="55" y="17"/>
                  <a:pt x="51" y="16"/>
                </a:cubicBezTo>
                <a:cubicBezTo>
                  <a:pt x="47" y="14"/>
                  <a:pt x="43" y="13"/>
                  <a:pt x="40" y="11"/>
                </a:cubicBezTo>
                <a:cubicBezTo>
                  <a:pt x="37" y="9"/>
                  <a:pt x="36" y="7"/>
                  <a:pt x="36" y="6"/>
                </a:cubicBezTo>
                <a:cubicBezTo>
                  <a:pt x="37" y="5"/>
                  <a:pt x="39" y="4"/>
                  <a:pt x="43" y="4"/>
                </a:cubicBezTo>
                <a:cubicBezTo>
                  <a:pt x="47" y="4"/>
                  <a:pt x="51" y="5"/>
                  <a:pt x="56" y="6"/>
                </a:cubicBezTo>
                <a:cubicBezTo>
                  <a:pt x="60" y="7"/>
                  <a:pt x="64" y="9"/>
                  <a:pt x="67" y="11"/>
                </a:cubicBezTo>
                <a:cubicBezTo>
                  <a:pt x="70" y="13"/>
                  <a:pt x="71" y="14"/>
                  <a:pt x="70" y="16"/>
                </a:cubicBezTo>
                <a:cubicBezTo>
                  <a:pt x="69" y="17"/>
                  <a:pt x="67" y="18"/>
                  <a:pt x="64" y="18"/>
                </a:cubicBezTo>
                <a:close/>
                <a:moveTo>
                  <a:pt x="78" y="6"/>
                </a:moveTo>
                <a:cubicBezTo>
                  <a:pt x="78" y="6"/>
                  <a:pt x="78" y="6"/>
                  <a:pt x="78" y="6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6"/>
                </a:cubicBezTo>
                <a:cubicBezTo>
                  <a:pt x="78" y="6"/>
                  <a:pt x="78" y="6"/>
                  <a:pt x="78" y="6"/>
                </a:cubicBezTo>
                <a:close/>
                <a:moveTo>
                  <a:pt x="14" y="6"/>
                </a:moveTo>
                <a:cubicBezTo>
                  <a:pt x="14" y="6"/>
                  <a:pt x="14" y="6"/>
                  <a:pt x="14" y="6"/>
                </a:cubicBezTo>
                <a:cubicBezTo>
                  <a:pt x="14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6"/>
                </a:cubicBezTo>
                <a:cubicBezTo>
                  <a:pt x="14" y="6"/>
                  <a:pt x="14" y="6"/>
                  <a:pt x="14" y="6"/>
                </a:cubicBezTo>
                <a:close/>
                <a:moveTo>
                  <a:pt x="29" y="16"/>
                </a:moveTo>
                <a:cubicBezTo>
                  <a:pt x="29" y="16"/>
                  <a:pt x="29" y="16"/>
                  <a:pt x="29" y="16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7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6"/>
                </a:cubicBezTo>
                <a:cubicBezTo>
                  <a:pt x="29" y="16"/>
                  <a:pt x="29" y="16"/>
                  <a:pt x="29" y="16"/>
                </a:cubicBezTo>
                <a:close/>
                <a:moveTo>
                  <a:pt x="92" y="16"/>
                </a:moveTo>
                <a:cubicBezTo>
                  <a:pt x="92" y="16"/>
                  <a:pt x="92" y="16"/>
                  <a:pt x="92" y="16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61" name="TextBox 460"/>
          <p:cNvSpPr txBox="1"/>
          <p:nvPr/>
        </p:nvSpPr>
        <p:spPr>
          <a:xfrm rot="5400000">
            <a:off x="9176067" y="63036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320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62" name="TextBox 461"/>
          <p:cNvSpPr txBox="1"/>
          <p:nvPr/>
        </p:nvSpPr>
        <p:spPr>
          <a:xfrm rot="5400000">
            <a:off x="8691061" y="65322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267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725659" y="6127662"/>
            <a:ext cx="172346" cy="956136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86" name="Freeform 5"/>
          <p:cNvSpPr>
            <a:spLocks noEditPoints="1"/>
          </p:cNvSpPr>
          <p:nvPr/>
        </p:nvSpPr>
        <p:spPr bwMode="auto">
          <a:xfrm>
            <a:off x="1194718" y="5750214"/>
            <a:ext cx="240382" cy="1333584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89" name="Freeform 5"/>
          <p:cNvSpPr>
            <a:spLocks noEditPoints="1"/>
          </p:cNvSpPr>
          <p:nvPr/>
        </p:nvSpPr>
        <p:spPr bwMode="auto">
          <a:xfrm>
            <a:off x="1715418" y="5891127"/>
            <a:ext cx="214982" cy="1192671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5" name="Freeform 5"/>
          <p:cNvSpPr>
            <a:spLocks noEditPoints="1"/>
          </p:cNvSpPr>
          <p:nvPr/>
        </p:nvSpPr>
        <p:spPr bwMode="auto">
          <a:xfrm>
            <a:off x="2210718" y="5820670"/>
            <a:ext cx="227682" cy="1263128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7" name="Freeform 5"/>
          <p:cNvSpPr>
            <a:spLocks noEditPoints="1"/>
          </p:cNvSpPr>
          <p:nvPr/>
        </p:nvSpPr>
        <p:spPr bwMode="auto">
          <a:xfrm>
            <a:off x="2690663" y="5755717"/>
            <a:ext cx="239390" cy="1328081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8" name="Freeform 5"/>
          <p:cNvSpPr>
            <a:spLocks noEditPoints="1"/>
          </p:cNvSpPr>
          <p:nvPr/>
        </p:nvSpPr>
        <p:spPr bwMode="auto">
          <a:xfrm>
            <a:off x="3190327" y="5665862"/>
            <a:ext cx="279772" cy="1417936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87" name="TextBox 286"/>
          <p:cNvSpPr txBox="1"/>
          <p:nvPr/>
        </p:nvSpPr>
        <p:spPr>
          <a:xfrm rot="5400000">
            <a:off x="3124616" y="612266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353K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99" name="Freeform 5"/>
          <p:cNvSpPr>
            <a:spLocks noEditPoints="1"/>
          </p:cNvSpPr>
          <p:nvPr/>
        </p:nvSpPr>
        <p:spPr bwMode="auto">
          <a:xfrm>
            <a:off x="3705696" y="5595095"/>
            <a:ext cx="293735" cy="1488703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15" name="TextBox 414"/>
          <p:cNvSpPr txBox="1"/>
          <p:nvPr/>
        </p:nvSpPr>
        <p:spPr>
          <a:xfrm rot="5400000">
            <a:off x="3658068" y="604646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361K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1" name="Freeform 5"/>
          <p:cNvSpPr>
            <a:spLocks noEditPoints="1"/>
          </p:cNvSpPr>
          <p:nvPr/>
        </p:nvSpPr>
        <p:spPr bwMode="auto">
          <a:xfrm>
            <a:off x="4176686" y="5383459"/>
            <a:ext cx="335493" cy="1700340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16" name="TextBox 415"/>
          <p:cNvSpPr txBox="1"/>
          <p:nvPr/>
        </p:nvSpPr>
        <p:spPr>
          <a:xfrm rot="5400000">
            <a:off x="4145032" y="578929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433K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2" name="Freeform 5"/>
          <p:cNvSpPr>
            <a:spLocks noEditPoints="1"/>
          </p:cNvSpPr>
          <p:nvPr/>
        </p:nvSpPr>
        <p:spPr bwMode="auto">
          <a:xfrm>
            <a:off x="4664767" y="5215134"/>
            <a:ext cx="368705" cy="1868665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88" name="TextBox 287"/>
          <p:cNvSpPr txBox="1"/>
          <p:nvPr/>
        </p:nvSpPr>
        <p:spPr>
          <a:xfrm rot="5400000">
            <a:off x="4644490" y="5695303"/>
            <a:ext cx="416783" cy="1890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519K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86" name="그룹 385"/>
          <p:cNvGrpSpPr/>
          <p:nvPr/>
        </p:nvGrpSpPr>
        <p:grpSpPr>
          <a:xfrm>
            <a:off x="505180" y="7081327"/>
            <a:ext cx="4613750" cy="250964"/>
            <a:chOff x="505180" y="7081327"/>
            <a:chExt cx="4613750" cy="250964"/>
          </a:xfrm>
        </p:grpSpPr>
        <p:cxnSp>
          <p:nvCxnSpPr>
            <p:cNvPr id="387" name="직선 연결선 386"/>
            <p:cNvCxnSpPr/>
            <p:nvPr/>
          </p:nvCxnSpPr>
          <p:spPr>
            <a:xfrm>
              <a:off x="557731" y="7081327"/>
              <a:ext cx="452937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TextBox 397"/>
            <p:cNvSpPr txBox="1"/>
            <p:nvPr/>
          </p:nvSpPr>
          <p:spPr>
            <a:xfrm>
              <a:off x="505180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1520349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2509964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04" name="TextBox 403"/>
            <p:cNvSpPr txBox="1"/>
            <p:nvPr/>
          </p:nvSpPr>
          <p:spPr>
            <a:xfrm>
              <a:off x="3534658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4561893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695903" y="4248109"/>
            <a:ext cx="2344162" cy="40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SHPM Production</a:t>
            </a:r>
            <a:endParaRPr lang="ko-KR" altLang="en-US" sz="1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grpSp>
        <p:nvGrpSpPr>
          <p:cNvPr id="206" name="그룹 205"/>
          <p:cNvGrpSpPr/>
          <p:nvPr/>
        </p:nvGrpSpPr>
        <p:grpSpPr>
          <a:xfrm>
            <a:off x="470522" y="4352225"/>
            <a:ext cx="277160" cy="213809"/>
            <a:chOff x="345109" y="1341813"/>
            <a:chExt cx="277160" cy="213809"/>
          </a:xfrm>
        </p:grpSpPr>
        <p:sp>
          <p:nvSpPr>
            <p:cNvPr id="207" name="갈매기형 수장 206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208" name="갈매기형 수장 207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4789851" y="4252543"/>
            <a:ext cx="23441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SHPM</a:t>
            </a:r>
            <a:r>
              <a:rPr lang="en-US" altLang="ko-KR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 Sales</a:t>
            </a:r>
            <a:endParaRPr lang="ko-KR" altLang="en-US" sz="1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4467642" y="4463482"/>
            <a:ext cx="698151" cy="138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[PCS/year]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9277349" y="4463482"/>
            <a:ext cx="914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[USD mil./year]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212" name="그룹 211"/>
          <p:cNvGrpSpPr/>
          <p:nvPr/>
        </p:nvGrpSpPr>
        <p:grpSpPr>
          <a:xfrm>
            <a:off x="5455312" y="4364373"/>
            <a:ext cx="277160" cy="213809"/>
            <a:chOff x="345109" y="1341813"/>
            <a:chExt cx="277160" cy="213809"/>
          </a:xfrm>
        </p:grpSpPr>
        <p:sp>
          <p:nvSpPr>
            <p:cNvPr id="213" name="갈매기형 수장 212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214" name="갈매기형 수장 213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grpSp>
        <p:nvGrpSpPr>
          <p:cNvPr id="215" name="그룹 214"/>
          <p:cNvGrpSpPr/>
          <p:nvPr/>
        </p:nvGrpSpPr>
        <p:grpSpPr>
          <a:xfrm>
            <a:off x="275608" y="3303956"/>
            <a:ext cx="3578304" cy="458002"/>
            <a:chOff x="-162547" y="2694356"/>
            <a:chExt cx="3578304" cy="458002"/>
          </a:xfrm>
        </p:grpSpPr>
        <p:grpSp>
          <p:nvGrpSpPr>
            <p:cNvPr id="216" name="그룹 215"/>
            <p:cNvGrpSpPr/>
            <p:nvPr/>
          </p:nvGrpSpPr>
          <p:grpSpPr>
            <a:xfrm>
              <a:off x="860968" y="2694356"/>
              <a:ext cx="2554789" cy="458002"/>
              <a:chOff x="516515" y="2475634"/>
              <a:chExt cx="3091295" cy="554182"/>
            </a:xfrm>
          </p:grpSpPr>
          <p:grpSp>
            <p:nvGrpSpPr>
              <p:cNvPr id="220" name="그룹 219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224" name="모서리가 둥근 직사각형 223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225" name="타원 224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21" name="그룹 220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222" name="갈매기형 수장 221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223" name="갈매기형 수장 222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17" name="그룹 216"/>
            <p:cNvGrpSpPr/>
            <p:nvPr/>
          </p:nvGrpSpPr>
          <p:grpSpPr>
            <a:xfrm>
              <a:off x="-162547" y="2761775"/>
              <a:ext cx="3261348" cy="323165"/>
              <a:chOff x="-162547" y="1799676"/>
              <a:chExt cx="3261348" cy="323165"/>
            </a:xfrm>
          </p:grpSpPr>
          <p:sp>
            <p:nvSpPr>
              <p:cNvPr id="218" name="TextBox 217"/>
              <p:cNvSpPr txBox="1"/>
              <p:nvPr/>
            </p:nvSpPr>
            <p:spPr>
              <a:xfrm>
                <a:off x="2177039" y="1799676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Employee</a:t>
                </a: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  </a:t>
                </a:r>
                <a:endParaRPr lang="en-US" altLang="ko-KR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-162547" y="1799676"/>
                <a:ext cx="226377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  <a:buSzPct val="100000"/>
                </a:pP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96  </a:t>
                </a:r>
              </a:p>
            </p:txBody>
          </p:sp>
        </p:grpSp>
      </p:grpSp>
      <p:grpSp>
        <p:nvGrpSpPr>
          <p:cNvPr id="226" name="그룹 225"/>
          <p:cNvGrpSpPr/>
          <p:nvPr/>
        </p:nvGrpSpPr>
        <p:grpSpPr>
          <a:xfrm>
            <a:off x="0" y="2066524"/>
            <a:ext cx="3853912" cy="458002"/>
            <a:chOff x="-438155" y="1542649"/>
            <a:chExt cx="3853912" cy="458002"/>
          </a:xfrm>
        </p:grpSpPr>
        <p:grpSp>
          <p:nvGrpSpPr>
            <p:cNvPr id="227" name="그룹 226"/>
            <p:cNvGrpSpPr/>
            <p:nvPr/>
          </p:nvGrpSpPr>
          <p:grpSpPr>
            <a:xfrm>
              <a:off x="860968" y="1542649"/>
              <a:ext cx="2554789" cy="458002"/>
              <a:chOff x="516515" y="2475634"/>
              <a:chExt cx="3091295" cy="554182"/>
            </a:xfrm>
          </p:grpSpPr>
          <p:grpSp>
            <p:nvGrpSpPr>
              <p:cNvPr id="243" name="그룹 242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247" name="모서리가 둥근 직사각형 246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248" name="타원 247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44" name="그룹 243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245" name="갈매기형 수장 244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246" name="갈매기형 수장 245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28" name="그룹 227"/>
            <p:cNvGrpSpPr/>
            <p:nvPr/>
          </p:nvGrpSpPr>
          <p:grpSpPr>
            <a:xfrm>
              <a:off x="-438155" y="1610068"/>
              <a:ext cx="3603631" cy="323165"/>
              <a:chOff x="-438155" y="1213889"/>
              <a:chExt cx="3603631" cy="323165"/>
            </a:xfrm>
          </p:grpSpPr>
          <p:sp>
            <p:nvSpPr>
              <p:cNvPr id="229" name="TextBox 228"/>
              <p:cNvSpPr txBox="1"/>
              <p:nvPr/>
            </p:nvSpPr>
            <p:spPr>
              <a:xfrm>
                <a:off x="-438155" y="1213889"/>
                <a:ext cx="276860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138,000ft²(12,800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㎡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)</a:t>
                </a:r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2243714" y="1213889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Lot Area</a:t>
                </a:r>
              </a:p>
            </p:txBody>
          </p:sp>
        </p:grpSp>
      </p:grpSp>
      <p:grpSp>
        <p:nvGrpSpPr>
          <p:cNvPr id="249" name="그룹 248"/>
          <p:cNvGrpSpPr/>
          <p:nvPr/>
        </p:nvGrpSpPr>
        <p:grpSpPr>
          <a:xfrm>
            <a:off x="94005" y="2685240"/>
            <a:ext cx="3759907" cy="458002"/>
            <a:chOff x="-344150" y="2085574"/>
            <a:chExt cx="3759907" cy="458002"/>
          </a:xfrm>
        </p:grpSpPr>
        <p:grpSp>
          <p:nvGrpSpPr>
            <p:cNvPr id="250" name="그룹 249"/>
            <p:cNvGrpSpPr/>
            <p:nvPr/>
          </p:nvGrpSpPr>
          <p:grpSpPr>
            <a:xfrm>
              <a:off x="860968" y="2085574"/>
              <a:ext cx="2554789" cy="458002"/>
              <a:chOff x="516515" y="2475634"/>
              <a:chExt cx="3091295" cy="554182"/>
            </a:xfrm>
          </p:grpSpPr>
          <p:grpSp>
            <p:nvGrpSpPr>
              <p:cNvPr id="254" name="그룹 253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258" name="모서리가 둥근 직사각형 257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259" name="타원 258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55" name="그룹 254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256" name="갈매기형 수장 255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257" name="갈매기형 수장 256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51" name="그룹 250"/>
            <p:cNvGrpSpPr/>
            <p:nvPr/>
          </p:nvGrpSpPr>
          <p:grpSpPr>
            <a:xfrm>
              <a:off x="-344150" y="2152993"/>
              <a:ext cx="3509626" cy="323165"/>
              <a:chOff x="-344150" y="2118764"/>
              <a:chExt cx="3509626" cy="323165"/>
            </a:xfrm>
          </p:grpSpPr>
          <p:sp>
            <p:nvSpPr>
              <p:cNvPr id="252" name="TextBox 251"/>
              <p:cNvSpPr txBox="1"/>
              <p:nvPr/>
            </p:nvSpPr>
            <p:spPr>
              <a:xfrm>
                <a:off x="-344150" y="2118764"/>
                <a:ext cx="26746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116,267ft²(10,800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㎡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)</a:t>
                </a: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2243714" y="2118764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Plant</a:t>
                </a:r>
              </a:p>
            </p:txBody>
          </p:sp>
        </p:grpSp>
      </p:grpSp>
      <p:grpSp>
        <p:nvGrpSpPr>
          <p:cNvPr id="413" name="그룹 412"/>
          <p:cNvGrpSpPr/>
          <p:nvPr/>
        </p:nvGrpSpPr>
        <p:grpSpPr>
          <a:xfrm>
            <a:off x="6872869" y="2325316"/>
            <a:ext cx="3343432" cy="458002"/>
            <a:chOff x="6720464" y="1618849"/>
            <a:chExt cx="3343432" cy="458002"/>
          </a:xfrm>
        </p:grpSpPr>
        <p:grpSp>
          <p:nvGrpSpPr>
            <p:cNvPr id="414" name="그룹 413"/>
            <p:cNvGrpSpPr/>
            <p:nvPr/>
          </p:nvGrpSpPr>
          <p:grpSpPr>
            <a:xfrm flipH="1">
              <a:off x="6720464" y="1618849"/>
              <a:ext cx="2554789" cy="458002"/>
              <a:chOff x="516515" y="2475634"/>
              <a:chExt cx="3091295" cy="554182"/>
            </a:xfrm>
          </p:grpSpPr>
          <p:grpSp>
            <p:nvGrpSpPr>
              <p:cNvPr id="447" name="그룹 446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451" name="모서리가 둥근 직사각형 450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452" name="타원 451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448" name="그룹 447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449" name="갈매기형 수장 448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450" name="갈매기형 수장 449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19" name="그룹 418"/>
            <p:cNvGrpSpPr/>
            <p:nvPr/>
          </p:nvGrpSpPr>
          <p:grpSpPr>
            <a:xfrm>
              <a:off x="7133214" y="1686268"/>
              <a:ext cx="2930682" cy="323165"/>
              <a:chOff x="7323714" y="899564"/>
              <a:chExt cx="2930682" cy="323165"/>
            </a:xfrm>
          </p:grpSpPr>
          <p:sp>
            <p:nvSpPr>
              <p:cNvPr id="445" name="TextBox 444"/>
              <p:cNvSpPr txBox="1"/>
              <p:nvPr/>
            </p:nvSpPr>
            <p:spPr>
              <a:xfrm>
                <a:off x="7323714" y="899564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Capacity</a:t>
                </a:r>
                <a:endParaRPr lang="ko-KR" altLang="en-US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</a:endParaRPr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8009514" y="899564"/>
                <a:ext cx="224488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50,000pcs/month(1shift</a:t>
                </a:r>
                <a:r>
                  <a:rPr lang="ko-KR" altLang="en-US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</a:t>
                </a: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)</a:t>
                </a:r>
              </a:p>
            </p:txBody>
          </p:sp>
        </p:grpSp>
      </p:grpSp>
      <p:sp>
        <p:nvSpPr>
          <p:cNvPr id="510" name="모서리가 둥근 직사각형 509"/>
          <p:cNvSpPr/>
          <p:nvPr/>
        </p:nvSpPr>
        <p:spPr>
          <a:xfrm flipH="1">
            <a:off x="6872869" y="2934916"/>
            <a:ext cx="2554789" cy="4580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6350">
            <a:gradFill flip="none" rotWithShape="1">
              <a:gsLst>
                <a:gs pos="0">
                  <a:srgbClr val="D42423"/>
                </a:gs>
                <a:gs pos="60000">
                  <a:srgbClr val="D42423">
                    <a:alpha val="0"/>
                  </a:srgbClr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00</a:t>
            </a:r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260" name="그룹 259"/>
          <p:cNvGrpSpPr/>
          <p:nvPr/>
        </p:nvGrpSpPr>
        <p:grpSpPr>
          <a:xfrm>
            <a:off x="6989158" y="3020490"/>
            <a:ext cx="307004" cy="307004"/>
            <a:chOff x="6836753" y="2651203"/>
            <a:chExt cx="307004" cy="307004"/>
          </a:xfrm>
        </p:grpSpPr>
        <p:sp>
          <p:nvSpPr>
            <p:cNvPr id="281" name="타원 280"/>
            <p:cNvSpPr/>
            <p:nvPr/>
          </p:nvSpPr>
          <p:spPr>
            <a:xfrm flipH="1">
              <a:off x="6836753" y="2651203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2" name="갈매기형 수장 281"/>
            <p:cNvSpPr/>
            <p:nvPr/>
          </p:nvSpPr>
          <p:spPr>
            <a:xfrm>
              <a:off x="6920313" y="2744360"/>
              <a:ext cx="89400" cy="12069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283" name="갈매기형 수장 282"/>
            <p:cNvSpPr/>
            <p:nvPr/>
          </p:nvSpPr>
          <p:spPr>
            <a:xfrm>
              <a:off x="6987363" y="2744360"/>
              <a:ext cx="89400" cy="12069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sp>
        <p:nvSpPr>
          <p:cNvPr id="411" name="TextBox 410"/>
          <p:cNvSpPr txBox="1"/>
          <p:nvPr/>
        </p:nvSpPr>
        <p:spPr>
          <a:xfrm>
            <a:off x="7285615" y="3000979"/>
            <a:ext cx="921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  <a:buSzPct val="100000"/>
            </a:pPr>
            <a:r>
              <a:rPr lang="en-US" altLang="ko-KR" sz="15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Product</a:t>
            </a:r>
            <a:endParaRPr lang="ko-KR" altLang="en-US" sz="15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sp>
        <p:nvSpPr>
          <p:cNvPr id="412" name="TextBox 411"/>
          <p:cNvSpPr txBox="1"/>
          <p:nvPr/>
        </p:nvSpPr>
        <p:spPr>
          <a:xfrm>
            <a:off x="7971419" y="2975261"/>
            <a:ext cx="192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  <a:buSzPct val="100000"/>
            </a:pPr>
            <a:r>
              <a:rPr lang="en-US" altLang="ko-KR" sz="15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Hard chromed Rods</a:t>
            </a:r>
            <a:endParaRPr lang="ko-KR" altLang="en-US" sz="1500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11" name="TextBox 510"/>
          <p:cNvSpPr txBox="1"/>
          <p:nvPr/>
        </p:nvSpPr>
        <p:spPr>
          <a:xfrm>
            <a:off x="7854356" y="3365036"/>
            <a:ext cx="2325530" cy="300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Clr>
                <a:srgbClr val="800000"/>
              </a:buClr>
              <a:buSzPct val="100000"/>
            </a:pPr>
            <a:r>
              <a:rPr lang="en-US" altLang="ko-KR" sz="12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cutting -  manufacture =  grinding - plating</a:t>
            </a:r>
            <a:endParaRPr lang="ko-KR" altLang="en-US" sz="1200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41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양쪽 모서리가 둥근 사각형 86"/>
          <p:cNvSpPr/>
          <p:nvPr/>
        </p:nvSpPr>
        <p:spPr>
          <a:xfrm>
            <a:off x="485775" y="1609725"/>
            <a:ext cx="9720263" cy="255270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88" name="양쪽 모서리가 둥근 사각형 87"/>
          <p:cNvSpPr/>
          <p:nvPr/>
        </p:nvSpPr>
        <p:spPr>
          <a:xfrm>
            <a:off x="485775" y="4781550"/>
            <a:ext cx="9720263" cy="255270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89" name="그룹 88"/>
          <p:cNvGrpSpPr/>
          <p:nvPr/>
        </p:nvGrpSpPr>
        <p:grpSpPr>
          <a:xfrm>
            <a:off x="496715" y="1215476"/>
            <a:ext cx="6932785" cy="369332"/>
            <a:chOff x="496715" y="1244051"/>
            <a:chExt cx="6932785" cy="369332"/>
          </a:xfrm>
        </p:grpSpPr>
        <p:grpSp>
          <p:nvGrpSpPr>
            <p:cNvPr id="90" name="그룹 89"/>
            <p:cNvGrpSpPr/>
            <p:nvPr/>
          </p:nvGrpSpPr>
          <p:grpSpPr>
            <a:xfrm>
              <a:off x="496715" y="1244051"/>
              <a:ext cx="2569542" cy="369332"/>
              <a:chOff x="345109" y="1101176"/>
              <a:chExt cx="2569542" cy="369332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570489" y="1101176"/>
                <a:ext cx="2344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</a:pPr>
                <a:r>
                  <a:rPr lang="en-US" altLang="ko-KR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By Application</a:t>
                </a:r>
                <a:endPara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97" name="그룹 96"/>
              <p:cNvGrpSpPr/>
              <p:nvPr/>
            </p:nvGrpSpPr>
            <p:grpSpPr>
              <a:xfrm>
                <a:off x="345109" y="1179888"/>
                <a:ext cx="277160" cy="213809"/>
                <a:chOff x="345109" y="1341813"/>
                <a:chExt cx="277160" cy="213809"/>
              </a:xfrm>
            </p:grpSpPr>
            <p:sp>
              <p:nvSpPr>
                <p:cNvPr id="98" name="갈매기형 수장 97"/>
                <p:cNvSpPr/>
                <p:nvPr/>
              </p:nvSpPr>
              <p:spPr>
                <a:xfrm>
                  <a:off x="345109" y="1341813"/>
                  <a:ext cx="158377" cy="213809"/>
                </a:xfrm>
                <a:prstGeom prst="chevron">
                  <a:avLst/>
                </a:prstGeom>
                <a:solidFill>
                  <a:srgbClr val="D4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99" name="갈매기형 수장 98"/>
                <p:cNvSpPr/>
                <p:nvPr/>
              </p:nvSpPr>
              <p:spPr>
                <a:xfrm>
                  <a:off x="463892" y="1341813"/>
                  <a:ext cx="158377" cy="213809"/>
                </a:xfrm>
                <a:prstGeom prst="chevr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1" name="그룹 90"/>
            <p:cNvGrpSpPr/>
            <p:nvPr/>
          </p:nvGrpSpPr>
          <p:grpSpPr>
            <a:xfrm>
              <a:off x="5602115" y="1244051"/>
              <a:ext cx="1827385" cy="369332"/>
              <a:chOff x="345109" y="1101176"/>
              <a:chExt cx="1827385" cy="369332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570489" y="1101176"/>
                <a:ext cx="16020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</a:pPr>
                <a:r>
                  <a:rPr lang="en-US" altLang="ko-KR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By Customer</a:t>
                </a:r>
                <a:r>
                  <a:rPr lang="ko-KR" altLang="en-US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 </a:t>
                </a:r>
              </a:p>
            </p:txBody>
          </p:sp>
          <p:grpSp>
            <p:nvGrpSpPr>
              <p:cNvPr id="93" name="그룹 92"/>
              <p:cNvGrpSpPr/>
              <p:nvPr/>
            </p:nvGrpSpPr>
            <p:grpSpPr>
              <a:xfrm>
                <a:off x="345109" y="1179888"/>
                <a:ext cx="277160" cy="213809"/>
                <a:chOff x="345109" y="1341813"/>
                <a:chExt cx="277160" cy="213809"/>
              </a:xfrm>
            </p:grpSpPr>
            <p:sp>
              <p:nvSpPr>
                <p:cNvPr id="94" name="갈매기형 수장 93"/>
                <p:cNvSpPr/>
                <p:nvPr/>
              </p:nvSpPr>
              <p:spPr>
                <a:xfrm>
                  <a:off x="345109" y="1341813"/>
                  <a:ext cx="158377" cy="213809"/>
                </a:xfrm>
                <a:prstGeom prst="chevron">
                  <a:avLst/>
                </a:prstGeom>
                <a:solidFill>
                  <a:srgbClr val="D4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95" name="갈매기형 수장 94"/>
                <p:cNvSpPr/>
                <p:nvPr/>
              </p:nvSpPr>
              <p:spPr>
                <a:xfrm>
                  <a:off x="463892" y="1341813"/>
                  <a:ext cx="158377" cy="213809"/>
                </a:xfrm>
                <a:prstGeom prst="chevr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00" name="그룹 99"/>
          <p:cNvGrpSpPr/>
          <p:nvPr/>
        </p:nvGrpSpPr>
        <p:grpSpPr>
          <a:xfrm>
            <a:off x="496715" y="4368251"/>
            <a:ext cx="2569542" cy="369332"/>
            <a:chOff x="345109" y="1101176"/>
            <a:chExt cx="2569542" cy="369332"/>
          </a:xfrm>
        </p:grpSpPr>
        <p:sp>
          <p:nvSpPr>
            <p:cNvPr id="102" name="TextBox 101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By Exporting/Domestic</a:t>
              </a:r>
              <a:endPara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103" name="그룹 102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105" name="갈매기형 수장 104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07" name="갈매기형 수장 106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9" name="그룹 108"/>
          <p:cNvGrpSpPr/>
          <p:nvPr/>
        </p:nvGrpSpPr>
        <p:grpSpPr>
          <a:xfrm>
            <a:off x="5602115" y="4368251"/>
            <a:ext cx="1827385" cy="369332"/>
            <a:chOff x="345109" y="1101176"/>
            <a:chExt cx="1827385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570489" y="1101176"/>
              <a:ext cx="16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Comment</a:t>
              </a:r>
              <a:endPara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113" name="그룹 112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115" name="갈매기형 수장 114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17" name="갈매기형 수장 116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547497" y="1738096"/>
            <a:ext cx="9650022" cy="2391864"/>
            <a:chOff x="547497" y="1694964"/>
            <a:chExt cx="9650022" cy="2391864"/>
          </a:xfrm>
        </p:grpSpPr>
        <p:grpSp>
          <p:nvGrpSpPr>
            <p:cNvPr id="50" name="그룹 49"/>
            <p:cNvGrpSpPr/>
            <p:nvPr/>
          </p:nvGrpSpPr>
          <p:grpSpPr>
            <a:xfrm>
              <a:off x="5501459" y="1701433"/>
              <a:ext cx="4692286" cy="2385395"/>
              <a:chOff x="5514159" y="1926858"/>
              <a:chExt cx="4692286" cy="2385395"/>
            </a:xfrm>
          </p:grpSpPr>
          <p:pic>
            <p:nvPicPr>
              <p:cNvPr id="51" name="그림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3703" y="1960221"/>
                <a:ext cx="4292742" cy="2196269"/>
              </a:xfrm>
              <a:prstGeom prst="rect">
                <a:avLst/>
              </a:prstGeom>
            </p:spPr>
          </p:pic>
          <p:grpSp>
            <p:nvGrpSpPr>
              <p:cNvPr id="73" name="그룹 72"/>
              <p:cNvGrpSpPr/>
              <p:nvPr/>
            </p:nvGrpSpPr>
            <p:grpSpPr>
              <a:xfrm>
                <a:off x="6274531" y="4173754"/>
                <a:ext cx="3900854" cy="138499"/>
                <a:chOff x="5641275" y="3947099"/>
                <a:chExt cx="4127953" cy="138499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5641275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`08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6390197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`10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7139119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`12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7862403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`14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8611325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`16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9362104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`18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5514159" y="1926858"/>
                <a:ext cx="38472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100%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556783" y="3609250"/>
                <a:ext cx="38472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20%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556783" y="2745154"/>
                <a:ext cx="38472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60%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956866" y="3353074"/>
                <a:ext cx="9309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800000"/>
                  </a:buClr>
                </a:pPr>
                <a:r>
                  <a:rPr lang="en-US" altLang="ko-KR" sz="12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+mj-ea"/>
                    <a:ea typeface="+mj-ea"/>
                  </a:rPr>
                  <a:t>VOLVO</a:t>
                </a: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7954295" y="2105654"/>
                <a:ext cx="9309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800000"/>
                  </a:buClr>
                </a:pPr>
                <a:r>
                  <a:rPr lang="en-US" altLang="ko-KR" sz="12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+mj-ea"/>
                    <a:ea typeface="+mj-ea"/>
                  </a:rPr>
                  <a:t>SH PAC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012484" y="2702381"/>
                <a:ext cx="9309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800000"/>
                  </a:buClr>
                </a:pPr>
                <a:r>
                  <a:rPr lang="en-US" altLang="ko-KR" sz="12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+mj-ea"/>
                    <a:ea typeface="+mj-ea"/>
                  </a:rPr>
                  <a:t>HYUNDAI</a:t>
                </a:r>
              </a:p>
            </p:txBody>
          </p:sp>
        </p:grpSp>
        <p:cxnSp>
          <p:nvCxnSpPr>
            <p:cNvPr id="185" name="직선 연결선 184"/>
            <p:cNvCxnSpPr/>
            <p:nvPr/>
          </p:nvCxnSpPr>
          <p:spPr>
            <a:xfrm>
              <a:off x="5908152" y="3491344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연결선 185"/>
            <p:cNvCxnSpPr/>
            <p:nvPr/>
          </p:nvCxnSpPr>
          <p:spPr>
            <a:xfrm>
              <a:off x="5908152" y="3050770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직선 연결선 186"/>
            <p:cNvCxnSpPr/>
            <p:nvPr/>
          </p:nvCxnSpPr>
          <p:spPr>
            <a:xfrm>
              <a:off x="5908152" y="2610196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직선 연결선 187"/>
            <p:cNvCxnSpPr/>
            <p:nvPr/>
          </p:nvCxnSpPr>
          <p:spPr>
            <a:xfrm>
              <a:off x="5908152" y="2169622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그림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2" y="1726250"/>
              <a:ext cx="4292742" cy="2196269"/>
            </a:xfrm>
            <a:prstGeom prst="rect">
              <a:avLst/>
            </a:prstGeom>
          </p:spPr>
        </p:pic>
        <p:grpSp>
          <p:nvGrpSpPr>
            <p:cNvPr id="104" name="그룹 103"/>
            <p:cNvGrpSpPr/>
            <p:nvPr/>
          </p:nvGrpSpPr>
          <p:grpSpPr>
            <a:xfrm>
              <a:off x="1299160" y="3939185"/>
              <a:ext cx="3900854" cy="138499"/>
              <a:chOff x="5641275" y="3937955"/>
              <a:chExt cx="4127953" cy="138499"/>
            </a:xfrm>
          </p:grpSpPr>
          <p:sp>
            <p:nvSpPr>
              <p:cNvPr id="106" name="TextBox 105"/>
              <p:cNvSpPr txBox="1"/>
              <p:nvPr/>
            </p:nvSpPr>
            <p:spPr>
              <a:xfrm>
                <a:off x="5641275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`08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6390197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`10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7139119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`12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7862403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`14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8611325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`16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9362104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`18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547497" y="1701433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100%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1412" y="3383825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1412" y="2519729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60%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469898" y="2692939"/>
              <a:ext cx="1227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Construction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9661" y="2097009"/>
              <a:ext cx="12579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AWP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392140" y="1694964"/>
              <a:ext cx="12579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Forklift</a:t>
              </a:r>
            </a:p>
          </p:txBody>
        </p:sp>
        <p:sp>
          <p:nvSpPr>
            <p:cNvPr id="150" name="이등변 삼각형 149"/>
            <p:cNvSpPr/>
            <p:nvPr/>
          </p:nvSpPr>
          <p:spPr>
            <a:xfrm flipV="1">
              <a:off x="4227196" y="1729104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1" name="직선 연결선 150"/>
            <p:cNvCxnSpPr/>
            <p:nvPr/>
          </p:nvCxnSpPr>
          <p:spPr>
            <a:xfrm>
              <a:off x="4304348" y="1751013"/>
              <a:ext cx="14287" cy="21717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이등변 삼각형 151"/>
            <p:cNvSpPr/>
            <p:nvPr/>
          </p:nvSpPr>
          <p:spPr>
            <a:xfrm flipV="1">
              <a:off x="9184242" y="1738630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3" name="직선 연결선 152"/>
            <p:cNvCxnSpPr/>
            <p:nvPr/>
          </p:nvCxnSpPr>
          <p:spPr>
            <a:xfrm>
              <a:off x="9261394" y="1746250"/>
              <a:ext cx="14287" cy="21717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이등변 삼각형 166"/>
            <p:cNvSpPr/>
            <p:nvPr/>
          </p:nvSpPr>
          <p:spPr>
            <a:xfrm flipH="1">
              <a:off x="4244614" y="3771532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8" name="이등변 삼각형 167"/>
            <p:cNvSpPr/>
            <p:nvPr/>
          </p:nvSpPr>
          <p:spPr>
            <a:xfrm flipH="1">
              <a:off x="9202451" y="3790584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72" name="그룹 171"/>
            <p:cNvGrpSpPr/>
            <p:nvPr/>
          </p:nvGrpSpPr>
          <p:grpSpPr>
            <a:xfrm>
              <a:off x="947651" y="2169622"/>
              <a:ext cx="4289367" cy="1321722"/>
              <a:chOff x="947651" y="2169622"/>
              <a:chExt cx="4289367" cy="1321722"/>
            </a:xfrm>
          </p:grpSpPr>
          <p:cxnSp>
            <p:nvCxnSpPr>
              <p:cNvPr id="173" name="직선 연결선 172"/>
              <p:cNvCxnSpPr/>
              <p:nvPr/>
            </p:nvCxnSpPr>
            <p:spPr>
              <a:xfrm>
                <a:off x="947651" y="3491344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직선 연결선 173"/>
              <p:cNvCxnSpPr/>
              <p:nvPr/>
            </p:nvCxnSpPr>
            <p:spPr>
              <a:xfrm>
                <a:off x="947651" y="3050770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직선 연결선 174"/>
              <p:cNvCxnSpPr/>
              <p:nvPr/>
            </p:nvCxnSpPr>
            <p:spPr>
              <a:xfrm>
                <a:off x="947651" y="2610196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직선 연결선 175"/>
              <p:cNvCxnSpPr/>
              <p:nvPr/>
            </p:nvCxnSpPr>
            <p:spPr>
              <a:xfrm>
                <a:off x="947651" y="2169622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7475" y="583036"/>
            <a:ext cx="842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</a:rPr>
              <a:t>Safe Profit and Export Expansion through Market Segmentation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Production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Segmentation</a:t>
            </a:r>
          </a:p>
        </p:txBody>
      </p:sp>
      <p:pic>
        <p:nvPicPr>
          <p:cNvPr id="228" name="그림 2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2" y="4981575"/>
            <a:ext cx="4274721" cy="2044431"/>
          </a:xfrm>
          <a:prstGeom prst="rect">
            <a:avLst/>
          </a:prstGeom>
        </p:spPr>
      </p:pic>
      <p:grpSp>
        <p:nvGrpSpPr>
          <p:cNvPr id="231" name="그룹 230"/>
          <p:cNvGrpSpPr/>
          <p:nvPr/>
        </p:nvGrpSpPr>
        <p:grpSpPr>
          <a:xfrm>
            <a:off x="1299160" y="7043473"/>
            <a:ext cx="3900854" cy="138499"/>
            <a:chOff x="5641275" y="4193987"/>
            <a:chExt cx="4127953" cy="138499"/>
          </a:xfrm>
        </p:grpSpPr>
        <p:sp>
          <p:nvSpPr>
            <p:cNvPr id="233" name="TextBox 232"/>
            <p:cNvSpPr txBox="1"/>
            <p:nvPr/>
          </p:nvSpPr>
          <p:spPr>
            <a:xfrm>
              <a:off x="5641275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`08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6390197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7139119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7862403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8611325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9362104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76" name="그룹 275"/>
          <p:cNvGrpSpPr/>
          <p:nvPr/>
        </p:nvGrpSpPr>
        <p:grpSpPr>
          <a:xfrm>
            <a:off x="547497" y="4943476"/>
            <a:ext cx="418641" cy="1702164"/>
            <a:chOff x="547497" y="4920402"/>
            <a:chExt cx="418641" cy="1820891"/>
          </a:xfrm>
        </p:grpSpPr>
        <p:sp>
          <p:nvSpPr>
            <p:cNvPr id="259" name="TextBox 258"/>
            <p:cNvSpPr txBox="1"/>
            <p:nvPr/>
          </p:nvSpPr>
          <p:spPr>
            <a:xfrm>
              <a:off x="547497" y="4920402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100%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581412" y="6602794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581412" y="5738698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60%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3898648" y="5385312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Domestic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4412801" y="4949205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Export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4562191" y="4971886"/>
            <a:ext cx="176304" cy="2065820"/>
            <a:chOff x="3861436" y="4971886"/>
            <a:chExt cx="176304" cy="2065820"/>
          </a:xfrm>
        </p:grpSpPr>
        <p:sp>
          <p:nvSpPr>
            <p:cNvPr id="273" name="이등변 삼각형 272"/>
            <p:cNvSpPr/>
            <p:nvPr/>
          </p:nvSpPr>
          <p:spPr>
            <a:xfrm flipV="1">
              <a:off x="3861436" y="4971886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4" name="직선 연결선 273"/>
            <p:cNvCxnSpPr/>
            <p:nvPr/>
          </p:nvCxnSpPr>
          <p:spPr>
            <a:xfrm>
              <a:off x="3940879" y="4971886"/>
              <a:ext cx="11996" cy="204120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이등변 삼각형 274"/>
            <p:cNvSpPr/>
            <p:nvPr/>
          </p:nvSpPr>
          <p:spPr>
            <a:xfrm flipH="1">
              <a:off x="3878854" y="6885728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9" name="TextBox 278"/>
          <p:cNvSpPr txBox="1"/>
          <p:nvPr/>
        </p:nvSpPr>
        <p:spPr>
          <a:xfrm>
            <a:off x="5589300" y="4975225"/>
            <a:ext cx="47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1. Trend change : Major class from </a:t>
            </a:r>
            <a:r>
              <a:rPr lang="en-US" altLang="ko-KR" sz="16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 </a:t>
            </a: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to </a:t>
            </a:r>
            <a:r>
              <a:rPr lang="en-US" altLang="ko-KR" sz="16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30tons</a:t>
            </a:r>
            <a:endParaRPr lang="ko-KR" altLang="en-US" sz="16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5758116" y="5530145"/>
            <a:ext cx="3247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2. ROD Global market is </a:t>
            </a:r>
            <a:r>
              <a:rPr lang="en-US" altLang="ko-KR" sz="16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increasing</a:t>
            </a:r>
            <a:endParaRPr lang="en-US" altLang="ko-KR" sz="16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501572" y="6106493"/>
            <a:ext cx="5038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3. Environmental plating equipment improvement</a:t>
            </a:r>
            <a:endParaRPr lang="ko-KR" altLang="en-US" sz="16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284" name="직선 연결선 283"/>
          <p:cNvCxnSpPr/>
          <p:nvPr/>
        </p:nvCxnSpPr>
        <p:spPr bwMode="auto">
          <a:xfrm>
            <a:off x="5614975" y="5387612"/>
            <a:ext cx="2801673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5" name="직선 연결선 284"/>
          <p:cNvCxnSpPr/>
          <p:nvPr/>
        </p:nvCxnSpPr>
        <p:spPr bwMode="auto">
          <a:xfrm>
            <a:off x="5614975" y="5975126"/>
            <a:ext cx="2801673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94" name="그룹 193"/>
          <p:cNvGrpSpPr/>
          <p:nvPr/>
        </p:nvGrpSpPr>
        <p:grpSpPr>
          <a:xfrm>
            <a:off x="947651" y="5292005"/>
            <a:ext cx="4289367" cy="1321722"/>
            <a:chOff x="947651" y="2169622"/>
            <a:chExt cx="4289367" cy="1321722"/>
          </a:xfrm>
        </p:grpSpPr>
        <p:cxnSp>
          <p:nvCxnSpPr>
            <p:cNvPr id="195" name="직선 연결선 194"/>
            <p:cNvCxnSpPr/>
            <p:nvPr/>
          </p:nvCxnSpPr>
          <p:spPr>
            <a:xfrm>
              <a:off x="947651" y="3491344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직선 연결선 195"/>
            <p:cNvCxnSpPr/>
            <p:nvPr/>
          </p:nvCxnSpPr>
          <p:spPr>
            <a:xfrm>
              <a:off x="947651" y="3050770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직선 연결선 196"/>
            <p:cNvCxnSpPr/>
            <p:nvPr/>
          </p:nvCxnSpPr>
          <p:spPr>
            <a:xfrm>
              <a:off x="947651" y="2610196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직선 연결선 197"/>
            <p:cNvCxnSpPr/>
            <p:nvPr/>
          </p:nvCxnSpPr>
          <p:spPr>
            <a:xfrm>
              <a:off x="947651" y="2169622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1" name="TextBox 180"/>
          <p:cNvSpPr txBox="1"/>
          <p:nvPr/>
        </p:nvSpPr>
        <p:spPr>
          <a:xfrm>
            <a:off x="5564705" y="6642262"/>
            <a:ext cx="4596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4. Replacement</a:t>
            </a:r>
            <a:r>
              <a:rPr lang="ko-KR" altLang="en-US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surface treatment technology</a:t>
            </a:r>
            <a:endParaRPr lang="ko-KR" altLang="en-US" sz="16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182" name="직선 연결선 181"/>
          <p:cNvCxnSpPr/>
          <p:nvPr/>
        </p:nvCxnSpPr>
        <p:spPr bwMode="auto">
          <a:xfrm>
            <a:off x="5614975" y="6516141"/>
            <a:ext cx="2801673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0" name="직선 연결선 179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32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721568"/>
              </p:ext>
            </p:extLst>
          </p:nvPr>
        </p:nvGraphicFramePr>
        <p:xfrm>
          <a:off x="473852" y="1569725"/>
          <a:ext cx="9762349" cy="113537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1740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94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94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294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46557"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ITEM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108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ROD OUT DIAMETER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ROD LENGTH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REMARK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4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Machining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108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l-GR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Φ25~150</a:t>
                      </a:r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mm(1”~6”)</a:t>
                      </a:r>
                    </a:p>
                  </a:txBody>
                  <a:tcPr marL="27000" marR="27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~10,000mm (up to 393”)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411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Plating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108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5" name="그룹 4"/>
          <p:cNvGrpSpPr/>
          <p:nvPr/>
        </p:nvGrpSpPr>
        <p:grpSpPr>
          <a:xfrm>
            <a:off x="484810" y="1101177"/>
            <a:ext cx="2569542" cy="369332"/>
            <a:chOff x="345109" y="1101176"/>
            <a:chExt cx="2569542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</a:rPr>
                <a:t>Product specification</a:t>
              </a:r>
              <a:endPara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8" name="갈매기형 수장 7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9" name="갈매기형 수장 8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0" name="직선 연결선 9"/>
          <p:cNvCxnSpPr/>
          <p:nvPr/>
        </p:nvCxnSpPr>
        <p:spPr>
          <a:xfrm>
            <a:off x="463555" y="1566620"/>
            <a:ext cx="9756775" cy="0"/>
          </a:xfrm>
          <a:prstGeom prst="line">
            <a:avLst/>
          </a:prstGeom>
          <a:ln w="1905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6"/>
          <p:cNvGrpSpPr/>
          <p:nvPr/>
        </p:nvGrpSpPr>
        <p:grpSpPr>
          <a:xfrm>
            <a:off x="484810" y="3025849"/>
            <a:ext cx="2569542" cy="369332"/>
            <a:chOff x="345109" y="1101176"/>
            <a:chExt cx="2569542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b="1" spc="-165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Product Capacity</a:t>
              </a:r>
              <a:endPara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20" name="갈매기형 수장 19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21" name="갈매기형 수장 20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20727"/>
              </p:ext>
            </p:extLst>
          </p:nvPr>
        </p:nvGraphicFramePr>
        <p:xfrm>
          <a:off x="479518" y="3517898"/>
          <a:ext cx="9740815" cy="3562792"/>
        </p:xfrm>
        <a:graphic>
          <a:graphicData uri="http://schemas.openxmlformats.org/drawingml/2006/table">
            <a:tbl>
              <a:tblPr firstRow="1" bandRow="1">
                <a:effectLst/>
                <a:tableStyleId>{00A15C55-8517-42AA-B614-E9B94910E393}</a:tableStyleId>
              </a:tblPr>
              <a:tblGrid>
                <a:gridCol w="2272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37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37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37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937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937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45349">
                <a:tc rowSpan="2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Process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Cutting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Machining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Polishing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Plating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Overall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349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Monthly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Annual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Hour(h)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N/A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Shift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Max</a:t>
                      </a:r>
                      <a:r>
                        <a:rPr lang="en-US" altLang="ko-KR" sz="1600" b="1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Capacity</a:t>
                      </a: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(pcs)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60,000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50,000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600,000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Current</a:t>
                      </a:r>
                      <a:r>
                        <a:rPr lang="en-US" altLang="ko-KR" sz="1600" b="1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Capacity</a:t>
                      </a: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(AVG.)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35,000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35,000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420,000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Rate(%)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58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70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70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Number</a:t>
                      </a:r>
                      <a:r>
                        <a:rPr lang="en-US" altLang="ko-KR" sz="1600" b="1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of Equipment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4set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53set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22set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7line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-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cxnSp>
        <p:nvCxnSpPr>
          <p:cNvPr id="23" name="직선 연결선 22"/>
          <p:cNvCxnSpPr/>
          <p:nvPr/>
        </p:nvCxnSpPr>
        <p:spPr>
          <a:xfrm>
            <a:off x="463555" y="3522420"/>
            <a:ext cx="9756775" cy="0"/>
          </a:xfrm>
          <a:prstGeom prst="line">
            <a:avLst/>
          </a:prstGeom>
          <a:ln w="1905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466725" y="7073903"/>
            <a:ext cx="975360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2743205" y="6645308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2743205" y="6203393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2743205" y="5748482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2743205" y="5293570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2743205" y="4851656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743205" y="4396744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469901" y="6644900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469901" y="6202567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469901" y="5747224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469901" y="5263306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469901" y="4849548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469901" y="4394205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2730505" y="3956129"/>
            <a:ext cx="5899145" cy="0"/>
          </a:xfrm>
          <a:prstGeom prst="line">
            <a:avLst/>
          </a:prstGeom>
          <a:ln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Ⅱ.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27476" y="563986"/>
            <a:ext cx="901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Best Plating Technical for 45 years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Capacity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cxnSp>
        <p:nvCxnSpPr>
          <p:cNvPr id="45" name="직선 연결선 44"/>
          <p:cNvCxnSpPr/>
          <p:nvPr/>
        </p:nvCxnSpPr>
        <p:spPr>
          <a:xfrm>
            <a:off x="466725" y="2743150"/>
            <a:ext cx="975360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469901" y="2023070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>
            <a:off x="2730505" y="2023070"/>
            <a:ext cx="74771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>
            <a:off x="469901" y="2368252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>
            <a:off x="8743950" y="3956129"/>
            <a:ext cx="1476375" cy="0"/>
          </a:xfrm>
          <a:prstGeom prst="line">
            <a:avLst/>
          </a:prstGeom>
          <a:ln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>
            <a:off x="8743950" y="4396744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>
            <a:off x="8743950" y="4851656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>
            <a:off x="8743950" y="5293570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>
            <a:off x="8743950" y="5748482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>
            <a:off x="8743950" y="6203393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>
            <a:off x="8743950" y="6645308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6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64" y="1132562"/>
            <a:ext cx="4920335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SHPAC </a:t>
            </a:r>
          </a:p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– Global </a:t>
            </a:r>
            <a:r>
              <a:rPr lang="en-US" altLang="ko-KR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leading enterprise </a:t>
            </a:r>
          </a:p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by expanding global network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265" y="521122"/>
            <a:ext cx="783310" cy="1480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4644" y="2710836"/>
            <a:ext cx="739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39359" y="1142087"/>
            <a:ext cx="21299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SUPPLY CHAIN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Customer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7443093" y="639561"/>
            <a:ext cx="2358462" cy="550151"/>
            <a:chOff x="7443093" y="639561"/>
            <a:chExt cx="2358462" cy="550151"/>
          </a:xfrm>
        </p:grpSpPr>
        <p:sp>
          <p:nvSpPr>
            <p:cNvPr id="10" name="TextBox 9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Ⅲ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71583" y="639561"/>
              <a:ext cx="212997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Global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1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그림 1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171"/>
            <a:ext cx="10691813" cy="609195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6745" y="735388"/>
            <a:ext cx="7562103" cy="5047498"/>
          </a:xfrm>
          <a:prstGeom prst="rect">
            <a:avLst/>
          </a:prstGeom>
        </p:spPr>
      </p:pic>
      <p:pic>
        <p:nvPicPr>
          <p:cNvPr id="170" name="그림 1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r="-1"/>
          <a:stretch/>
        </p:blipFill>
        <p:spPr>
          <a:xfrm flipH="1">
            <a:off x="3530954" y="1161613"/>
            <a:ext cx="6717946" cy="504749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" y="2103471"/>
            <a:ext cx="10558528" cy="3744416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GLOBAL JIT &amp; VMI </a:t>
            </a:r>
            <a:r>
              <a:rPr lang="en-US" altLang="ko-KR" sz="24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Realization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061225" y="417570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SUPPLY CHAIN</a:t>
            </a:r>
          </a:p>
        </p:txBody>
      </p:sp>
      <p:cxnSp>
        <p:nvCxnSpPr>
          <p:cNvPr id="110" name="직선 연결선 109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직사각형 398"/>
          <p:cNvSpPr/>
          <p:nvPr/>
        </p:nvSpPr>
        <p:spPr>
          <a:xfrm>
            <a:off x="0" y="3521798"/>
            <a:ext cx="10691813" cy="2002702"/>
          </a:xfrm>
          <a:prstGeom prst="rect">
            <a:avLst/>
          </a:prstGeom>
          <a:gradFill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TextBox 110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Ⅲ.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16" y="3150052"/>
            <a:ext cx="687095" cy="190641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000" y="3168831"/>
            <a:ext cx="688908" cy="195089"/>
          </a:xfrm>
          <a:prstGeom prst="rect">
            <a:avLst/>
          </a:prstGeom>
        </p:spPr>
      </p:pic>
      <p:grpSp>
        <p:nvGrpSpPr>
          <p:cNvPr id="266" name="그룹 265"/>
          <p:cNvGrpSpPr/>
          <p:nvPr/>
        </p:nvGrpSpPr>
        <p:grpSpPr>
          <a:xfrm>
            <a:off x="3116987" y="2997426"/>
            <a:ext cx="947134" cy="368079"/>
            <a:chOff x="4906498" y="2637436"/>
            <a:chExt cx="1240301" cy="482011"/>
          </a:xfrm>
        </p:grpSpPr>
        <p:pic>
          <p:nvPicPr>
            <p:cNvPr id="256" name="그림 2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498" y="2768211"/>
              <a:ext cx="1240301" cy="351236"/>
            </a:xfrm>
            <a:prstGeom prst="rect">
              <a:avLst/>
            </a:prstGeom>
          </p:spPr>
        </p:pic>
        <p:pic>
          <p:nvPicPr>
            <p:cNvPr id="263" name="그림 26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424" y="2637436"/>
              <a:ext cx="680448" cy="352521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2" name="TextBox 271"/>
          <p:cNvSpPr txBox="1"/>
          <p:nvPr/>
        </p:nvSpPr>
        <p:spPr>
          <a:xfrm>
            <a:off x="3283189" y="3264973"/>
            <a:ext cx="645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CHINA</a:t>
            </a:r>
          </a:p>
        </p:txBody>
      </p:sp>
      <p:grpSp>
        <p:nvGrpSpPr>
          <p:cNvPr id="273" name="그룹 272"/>
          <p:cNvGrpSpPr/>
          <p:nvPr/>
        </p:nvGrpSpPr>
        <p:grpSpPr>
          <a:xfrm>
            <a:off x="4164737" y="3159351"/>
            <a:ext cx="947134" cy="368079"/>
            <a:chOff x="4906498" y="2637436"/>
            <a:chExt cx="1240301" cy="482011"/>
          </a:xfrm>
        </p:grpSpPr>
        <p:pic>
          <p:nvPicPr>
            <p:cNvPr id="274" name="그림 2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498" y="2768211"/>
              <a:ext cx="1240301" cy="351236"/>
            </a:xfrm>
            <a:prstGeom prst="rect">
              <a:avLst/>
            </a:prstGeom>
          </p:spPr>
        </p:pic>
        <p:pic>
          <p:nvPicPr>
            <p:cNvPr id="275" name="그림 2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424" y="2637436"/>
              <a:ext cx="680448" cy="352521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0" name="TextBox 279"/>
          <p:cNvSpPr txBox="1"/>
          <p:nvPr/>
        </p:nvSpPr>
        <p:spPr>
          <a:xfrm>
            <a:off x="4276807" y="3399726"/>
            <a:ext cx="713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JAPAN</a:t>
            </a:r>
          </a:p>
        </p:txBody>
      </p:sp>
      <p:grpSp>
        <p:nvGrpSpPr>
          <p:cNvPr id="288" name="그룹 287"/>
          <p:cNvGrpSpPr/>
          <p:nvPr/>
        </p:nvGrpSpPr>
        <p:grpSpPr>
          <a:xfrm>
            <a:off x="616808" y="3245076"/>
            <a:ext cx="947134" cy="368079"/>
            <a:chOff x="4906498" y="2637436"/>
            <a:chExt cx="1240301" cy="482011"/>
          </a:xfrm>
        </p:grpSpPr>
        <p:pic>
          <p:nvPicPr>
            <p:cNvPr id="289" name="그림 28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498" y="2768211"/>
              <a:ext cx="1240301" cy="351236"/>
            </a:xfrm>
            <a:prstGeom prst="rect">
              <a:avLst/>
            </a:prstGeom>
          </p:spPr>
        </p:pic>
        <p:pic>
          <p:nvPicPr>
            <p:cNvPr id="290" name="그림 28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424" y="2637436"/>
              <a:ext cx="680448" cy="352521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91" name="그룹 290"/>
          <p:cNvGrpSpPr/>
          <p:nvPr/>
        </p:nvGrpSpPr>
        <p:grpSpPr>
          <a:xfrm>
            <a:off x="1305011" y="3054576"/>
            <a:ext cx="947134" cy="368079"/>
            <a:chOff x="4906498" y="2637436"/>
            <a:chExt cx="1240301" cy="482011"/>
          </a:xfrm>
        </p:grpSpPr>
        <p:pic>
          <p:nvPicPr>
            <p:cNvPr id="292" name="그림 2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498" y="2768211"/>
              <a:ext cx="1240301" cy="351236"/>
            </a:xfrm>
            <a:prstGeom prst="rect">
              <a:avLst/>
            </a:prstGeom>
          </p:spPr>
        </p:pic>
        <p:pic>
          <p:nvPicPr>
            <p:cNvPr id="293" name="그림 29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424" y="2637436"/>
              <a:ext cx="680448" cy="352521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9" name="TextBox 308"/>
          <p:cNvSpPr txBox="1"/>
          <p:nvPr/>
        </p:nvSpPr>
        <p:spPr>
          <a:xfrm>
            <a:off x="804907" y="3512801"/>
            <a:ext cx="562420" cy="2419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>
            <a:defPPr>
              <a:defRPr lang="ko-KR"/>
            </a:defPPr>
            <a:lvl1pPr algn="ctr">
              <a:spcBef>
                <a:spcPts val="600"/>
              </a:spcBef>
              <a:defRPr sz="1100" b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r>
              <a:rPr lang="en-US" altLang="ko-KR" dirty="0"/>
              <a:t>UK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1403112" y="3324556"/>
            <a:ext cx="793158" cy="2419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>
            <a:defPPr>
              <a:defRPr lang="ko-KR"/>
            </a:defPPr>
            <a:lvl1pPr algn="ctr">
              <a:spcBef>
                <a:spcPts val="600"/>
              </a:spcBef>
              <a:defRPr sz="1100" b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r>
              <a:rPr lang="en-US" altLang="ko-KR" dirty="0"/>
              <a:t>BELGIUM</a:t>
            </a:r>
          </a:p>
        </p:txBody>
      </p:sp>
      <p:grpSp>
        <p:nvGrpSpPr>
          <p:cNvPr id="300" name="그룹 299"/>
          <p:cNvGrpSpPr/>
          <p:nvPr/>
        </p:nvGrpSpPr>
        <p:grpSpPr>
          <a:xfrm>
            <a:off x="6793637" y="2801211"/>
            <a:ext cx="947134" cy="368079"/>
            <a:chOff x="4906498" y="2637436"/>
            <a:chExt cx="1240301" cy="482011"/>
          </a:xfrm>
        </p:grpSpPr>
        <p:pic>
          <p:nvPicPr>
            <p:cNvPr id="301" name="그림 3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498" y="2768211"/>
              <a:ext cx="1240301" cy="351236"/>
            </a:xfrm>
            <a:prstGeom prst="rect">
              <a:avLst/>
            </a:prstGeom>
          </p:spPr>
        </p:pic>
        <p:pic>
          <p:nvPicPr>
            <p:cNvPr id="302" name="그림 30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424" y="2637436"/>
              <a:ext cx="680448" cy="352521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8" name="TextBox 317"/>
          <p:cNvSpPr txBox="1"/>
          <p:nvPr/>
        </p:nvSpPr>
        <p:spPr>
          <a:xfrm>
            <a:off x="6835568" y="3024851"/>
            <a:ext cx="854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SEATTLE</a:t>
            </a:r>
          </a:p>
        </p:txBody>
      </p:sp>
      <p:grpSp>
        <p:nvGrpSpPr>
          <p:cNvPr id="72" name="그룹 71"/>
          <p:cNvGrpSpPr/>
          <p:nvPr/>
        </p:nvGrpSpPr>
        <p:grpSpPr>
          <a:xfrm>
            <a:off x="7197369" y="3231741"/>
            <a:ext cx="1076770" cy="492728"/>
            <a:chOff x="7286269" y="3269841"/>
            <a:chExt cx="1076770" cy="492728"/>
          </a:xfrm>
        </p:grpSpPr>
        <p:sp>
          <p:nvSpPr>
            <p:cNvPr id="319" name="TextBox 318"/>
            <p:cNvSpPr txBox="1"/>
            <p:nvPr/>
          </p:nvSpPr>
          <p:spPr>
            <a:xfrm>
              <a:off x="7286269" y="3500959"/>
              <a:ext cx="10767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OKLAHOMA</a:t>
              </a:r>
            </a:p>
          </p:txBody>
        </p:sp>
        <p:grpSp>
          <p:nvGrpSpPr>
            <p:cNvPr id="303" name="그룹 302"/>
            <p:cNvGrpSpPr/>
            <p:nvPr/>
          </p:nvGrpSpPr>
          <p:grpSpPr>
            <a:xfrm>
              <a:off x="7336562" y="3269841"/>
              <a:ext cx="947134" cy="368079"/>
              <a:chOff x="4906498" y="2637436"/>
              <a:chExt cx="1240301" cy="482011"/>
            </a:xfrm>
          </p:grpSpPr>
          <p:pic>
            <p:nvPicPr>
              <p:cNvPr id="304" name="그림 30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6498" y="2768211"/>
                <a:ext cx="1240301" cy="351236"/>
              </a:xfrm>
              <a:prstGeom prst="rect">
                <a:avLst/>
              </a:prstGeom>
            </p:spPr>
          </p:pic>
          <p:pic>
            <p:nvPicPr>
              <p:cNvPr id="305" name="그림 30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86424" y="2637436"/>
                <a:ext cx="680448" cy="352521"/>
              </a:xfrm>
              <a:prstGeom prst="rect">
                <a:avLst/>
              </a:prstGeom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330" name="그룹 329"/>
          <p:cNvGrpSpPr/>
          <p:nvPr/>
        </p:nvGrpSpPr>
        <p:grpSpPr>
          <a:xfrm>
            <a:off x="7916824" y="3182405"/>
            <a:ext cx="1076770" cy="535714"/>
            <a:chOff x="7733943" y="2963966"/>
            <a:chExt cx="1076770" cy="535714"/>
          </a:xfrm>
        </p:grpSpPr>
        <p:sp>
          <p:nvSpPr>
            <p:cNvPr id="331" name="TextBox 330"/>
            <p:cNvSpPr txBox="1"/>
            <p:nvPr/>
          </p:nvSpPr>
          <p:spPr>
            <a:xfrm>
              <a:off x="7733943" y="3238070"/>
              <a:ext cx="10767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Savanah</a:t>
              </a:r>
            </a:p>
          </p:txBody>
        </p:sp>
        <p:grpSp>
          <p:nvGrpSpPr>
            <p:cNvPr id="332" name="그룹 331"/>
            <p:cNvGrpSpPr/>
            <p:nvPr/>
          </p:nvGrpSpPr>
          <p:grpSpPr>
            <a:xfrm>
              <a:off x="7784236" y="2963966"/>
              <a:ext cx="947134" cy="411065"/>
              <a:chOff x="7784236" y="2963966"/>
              <a:chExt cx="947134" cy="411065"/>
            </a:xfrm>
          </p:grpSpPr>
          <p:grpSp>
            <p:nvGrpSpPr>
              <p:cNvPr id="333" name="그룹 332"/>
              <p:cNvGrpSpPr/>
              <p:nvPr/>
            </p:nvGrpSpPr>
            <p:grpSpPr>
              <a:xfrm>
                <a:off x="7784236" y="3006952"/>
                <a:ext cx="947134" cy="368079"/>
                <a:chOff x="4906498" y="2637436"/>
                <a:chExt cx="1240301" cy="482011"/>
              </a:xfrm>
            </p:grpSpPr>
            <p:pic>
              <p:nvPicPr>
                <p:cNvPr id="338" name="그림 33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06498" y="2768211"/>
                  <a:ext cx="1240301" cy="351236"/>
                </a:xfrm>
                <a:prstGeom prst="rect">
                  <a:avLst/>
                </a:prstGeom>
              </p:spPr>
            </p:pic>
            <p:pic>
              <p:nvPicPr>
                <p:cNvPr id="339" name="그림 33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86424" y="2637436"/>
                  <a:ext cx="680448" cy="352521"/>
                </a:xfrm>
                <a:prstGeom prst="rect">
                  <a:avLst/>
                </a:prstGeom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337" name="Oval 16"/>
              <p:cNvSpPr>
                <a:spLocks noChangeArrowheads="1"/>
              </p:cNvSpPr>
              <p:nvPr/>
            </p:nvSpPr>
            <p:spPr bwMode="auto">
              <a:xfrm>
                <a:off x="8217376" y="2963966"/>
                <a:ext cx="58738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340" name="그룹 339"/>
          <p:cNvGrpSpPr/>
          <p:nvPr/>
        </p:nvGrpSpPr>
        <p:grpSpPr>
          <a:xfrm>
            <a:off x="8583573" y="2880145"/>
            <a:ext cx="1204317" cy="535714"/>
            <a:chOff x="7733942" y="2963966"/>
            <a:chExt cx="1204317" cy="535714"/>
          </a:xfrm>
        </p:grpSpPr>
        <p:sp>
          <p:nvSpPr>
            <p:cNvPr id="341" name="TextBox 340"/>
            <p:cNvSpPr txBox="1"/>
            <p:nvPr/>
          </p:nvSpPr>
          <p:spPr>
            <a:xfrm>
              <a:off x="7733942" y="3238070"/>
              <a:ext cx="12043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Chambersburg</a:t>
              </a:r>
            </a:p>
          </p:txBody>
        </p:sp>
        <p:grpSp>
          <p:nvGrpSpPr>
            <p:cNvPr id="342" name="그룹 341"/>
            <p:cNvGrpSpPr/>
            <p:nvPr/>
          </p:nvGrpSpPr>
          <p:grpSpPr>
            <a:xfrm>
              <a:off x="7784236" y="2963966"/>
              <a:ext cx="947134" cy="411065"/>
              <a:chOff x="7784236" y="2963966"/>
              <a:chExt cx="947134" cy="411065"/>
            </a:xfrm>
          </p:grpSpPr>
          <p:grpSp>
            <p:nvGrpSpPr>
              <p:cNvPr id="343" name="그룹 342"/>
              <p:cNvGrpSpPr/>
              <p:nvPr/>
            </p:nvGrpSpPr>
            <p:grpSpPr>
              <a:xfrm>
                <a:off x="7784236" y="3006952"/>
                <a:ext cx="947134" cy="368079"/>
                <a:chOff x="4906498" y="2637436"/>
                <a:chExt cx="1240301" cy="482011"/>
              </a:xfrm>
            </p:grpSpPr>
            <p:pic>
              <p:nvPicPr>
                <p:cNvPr id="348" name="그림 34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06498" y="2768211"/>
                  <a:ext cx="1240301" cy="351236"/>
                </a:xfrm>
                <a:prstGeom prst="rect">
                  <a:avLst/>
                </a:prstGeom>
              </p:spPr>
            </p:pic>
            <p:pic>
              <p:nvPicPr>
                <p:cNvPr id="349" name="그림 34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86424" y="2637436"/>
                  <a:ext cx="680448" cy="352521"/>
                </a:xfrm>
                <a:prstGeom prst="rect">
                  <a:avLst/>
                </a:prstGeom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347" name="Oval 16"/>
              <p:cNvSpPr>
                <a:spLocks noChangeArrowheads="1"/>
              </p:cNvSpPr>
              <p:nvPr/>
            </p:nvSpPr>
            <p:spPr bwMode="auto">
              <a:xfrm>
                <a:off x="8217376" y="2963966"/>
                <a:ext cx="58738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351" name="Freeform 5"/>
          <p:cNvSpPr>
            <a:spLocks/>
          </p:cNvSpPr>
          <p:nvPr/>
        </p:nvSpPr>
        <p:spPr bwMode="auto">
          <a:xfrm rot="2914355" flipH="1" flipV="1">
            <a:off x="1647628" y="2108072"/>
            <a:ext cx="2481981" cy="2221345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75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2" name="Freeform 5"/>
          <p:cNvSpPr>
            <a:spLocks/>
          </p:cNvSpPr>
          <p:nvPr/>
        </p:nvSpPr>
        <p:spPr bwMode="auto">
          <a:xfrm rot="2537086" flipH="1" flipV="1">
            <a:off x="2461975" y="2585246"/>
            <a:ext cx="1665669" cy="1433979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4" name="Freeform 5"/>
          <p:cNvSpPr>
            <a:spLocks/>
          </p:cNvSpPr>
          <p:nvPr/>
        </p:nvSpPr>
        <p:spPr bwMode="auto">
          <a:xfrm rot="19230813" flipV="1">
            <a:off x="4470188" y="1978099"/>
            <a:ext cx="3082928" cy="2344058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6" name="Freeform 5"/>
          <p:cNvSpPr>
            <a:spLocks/>
          </p:cNvSpPr>
          <p:nvPr/>
        </p:nvSpPr>
        <p:spPr bwMode="auto">
          <a:xfrm rot="20700365" flipV="1">
            <a:off x="4406675" y="2907738"/>
            <a:ext cx="1256849" cy="955626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9" name="Freeform 5"/>
          <p:cNvSpPr>
            <a:spLocks/>
          </p:cNvSpPr>
          <p:nvPr/>
        </p:nvSpPr>
        <p:spPr bwMode="auto">
          <a:xfrm rot="17861899" flipV="1">
            <a:off x="4393170" y="1854008"/>
            <a:ext cx="2479509" cy="1885257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66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73" name="그림 372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8" y="4517928"/>
            <a:ext cx="929581" cy="127817"/>
          </a:xfrm>
          <a:prstGeom prst="rect">
            <a:avLst/>
          </a:prstGeom>
        </p:spPr>
      </p:pic>
      <p:pic>
        <p:nvPicPr>
          <p:cNvPr id="374" name="그림 373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56" y="4868787"/>
            <a:ext cx="915655" cy="186794"/>
          </a:xfrm>
          <a:prstGeom prst="rect">
            <a:avLst/>
          </a:prstGeom>
        </p:spPr>
      </p:pic>
      <p:pic>
        <p:nvPicPr>
          <p:cNvPr id="375" name="그림 374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607" y="5265792"/>
            <a:ext cx="536054" cy="215785"/>
          </a:xfrm>
          <a:prstGeom prst="rect">
            <a:avLst/>
          </a:prstGeom>
        </p:spPr>
      </p:pic>
      <p:pic>
        <p:nvPicPr>
          <p:cNvPr id="376" name="그림 375"/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57" y="5284600"/>
            <a:ext cx="475352" cy="156866"/>
          </a:xfrm>
          <a:prstGeom prst="rect">
            <a:avLst/>
          </a:prstGeom>
        </p:spPr>
      </p:pic>
      <p:pic>
        <p:nvPicPr>
          <p:cNvPr id="377" name="그림 376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0" b="13921"/>
          <a:stretch/>
        </p:blipFill>
        <p:spPr>
          <a:xfrm>
            <a:off x="2995103" y="5604579"/>
            <a:ext cx="944437" cy="340822"/>
          </a:xfrm>
          <a:prstGeom prst="rect">
            <a:avLst/>
          </a:prstGeom>
        </p:spPr>
      </p:pic>
      <p:pic>
        <p:nvPicPr>
          <p:cNvPr id="378" name="그림 377"/>
          <p:cNvPicPr>
            <a:picLocks noChangeAspect="1"/>
          </p:cNvPicPr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70" y="6087124"/>
            <a:ext cx="1023033" cy="155481"/>
          </a:xfrm>
          <a:prstGeom prst="rect">
            <a:avLst/>
          </a:prstGeom>
        </p:spPr>
      </p:pic>
      <p:pic>
        <p:nvPicPr>
          <p:cNvPr id="379" name="그림 378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18" y="4517928"/>
            <a:ext cx="929581" cy="127817"/>
          </a:xfrm>
          <a:prstGeom prst="rect">
            <a:avLst/>
          </a:prstGeom>
        </p:spPr>
      </p:pic>
      <p:pic>
        <p:nvPicPr>
          <p:cNvPr id="380" name="그림 379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81" y="4835536"/>
            <a:ext cx="915655" cy="186794"/>
          </a:xfrm>
          <a:prstGeom prst="rect">
            <a:avLst/>
          </a:prstGeom>
        </p:spPr>
      </p:pic>
      <p:pic>
        <p:nvPicPr>
          <p:cNvPr id="381" name="그림 380"/>
          <p:cNvPicPr>
            <a:picLocks noChangeAspect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31" y="5139672"/>
            <a:ext cx="715143" cy="435429"/>
          </a:xfrm>
          <a:prstGeom prst="rect">
            <a:avLst/>
          </a:prstGeom>
        </p:spPr>
      </p:pic>
      <p:pic>
        <p:nvPicPr>
          <p:cNvPr id="382" name="그림 381"/>
          <p:cNvPicPr>
            <a:picLocks noChangeAspect="1"/>
          </p:cNvPicPr>
          <p:nvPr/>
        </p:nvPicPr>
        <p:blipFill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977" y="4528136"/>
            <a:ext cx="1030063" cy="183867"/>
          </a:xfrm>
          <a:prstGeom prst="rect">
            <a:avLst/>
          </a:prstGeom>
        </p:spPr>
      </p:pic>
      <p:pic>
        <p:nvPicPr>
          <p:cNvPr id="383" name="그림 382"/>
          <p:cNvPicPr>
            <a:picLocks noChangeAspect="1"/>
          </p:cNvPicPr>
          <p:nvPr/>
        </p:nvPicPr>
        <p:blipFill rotWithShape="1"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0" b="34170"/>
          <a:stretch/>
        </p:blipFill>
        <p:spPr>
          <a:xfrm>
            <a:off x="6790037" y="4897166"/>
            <a:ext cx="957943" cy="149629"/>
          </a:xfrm>
          <a:prstGeom prst="rect">
            <a:avLst/>
          </a:prstGeom>
        </p:spPr>
      </p:pic>
      <p:pic>
        <p:nvPicPr>
          <p:cNvPr id="384" name="그림 383"/>
          <p:cNvPicPr>
            <a:picLocks noChangeAspect="1"/>
          </p:cNvPicPr>
          <p:nvPr/>
        </p:nvPicPr>
        <p:blipFill>
          <a:blip r:embed="rId2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24" y="5231958"/>
            <a:ext cx="962968" cy="275890"/>
          </a:xfrm>
          <a:prstGeom prst="rect">
            <a:avLst/>
          </a:prstGeom>
        </p:spPr>
      </p:pic>
      <p:pic>
        <p:nvPicPr>
          <p:cNvPr id="385" name="그림 384"/>
          <p:cNvPicPr>
            <a:picLocks noChangeAspect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693011"/>
            <a:ext cx="838200" cy="175743"/>
          </a:xfrm>
          <a:prstGeom prst="rect">
            <a:avLst/>
          </a:prstGeom>
        </p:spPr>
      </p:pic>
      <p:pic>
        <p:nvPicPr>
          <p:cNvPr id="386" name="그림 385"/>
          <p:cNvPicPr>
            <a:picLocks noChangeAspect="1"/>
          </p:cNvPicPr>
          <p:nvPr/>
        </p:nvPicPr>
        <p:blipFill>
          <a:blip r:embed="rId2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625" y="6053919"/>
            <a:ext cx="1154925" cy="165795"/>
          </a:xfrm>
          <a:prstGeom prst="rect">
            <a:avLst/>
          </a:prstGeom>
        </p:spPr>
      </p:pic>
      <p:sp>
        <p:nvSpPr>
          <p:cNvPr id="387" name="직사각형 386"/>
          <p:cNvSpPr/>
          <p:nvPr/>
        </p:nvSpPr>
        <p:spPr>
          <a:xfrm>
            <a:off x="8611631" y="6707761"/>
            <a:ext cx="1339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Chambersburg PA</a:t>
            </a:r>
            <a:endParaRPr lang="ko-KR" altLang="en-US" sz="12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8" name="직사각형 387"/>
          <p:cNvSpPr/>
          <p:nvPr/>
        </p:nvSpPr>
        <p:spPr>
          <a:xfrm>
            <a:off x="8632328" y="4959876"/>
            <a:ext cx="1135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St. Joseph MO</a:t>
            </a:r>
          </a:p>
        </p:txBody>
      </p:sp>
      <p:sp>
        <p:nvSpPr>
          <p:cNvPr id="389" name="직사각형 388"/>
          <p:cNvSpPr/>
          <p:nvPr/>
        </p:nvSpPr>
        <p:spPr>
          <a:xfrm>
            <a:off x="8640311" y="5166213"/>
            <a:ext cx="11192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Creedmoor SC</a:t>
            </a:r>
          </a:p>
        </p:txBody>
      </p:sp>
      <p:pic>
        <p:nvPicPr>
          <p:cNvPr id="390" name="그림 389"/>
          <p:cNvPicPr>
            <a:picLocks noChangeAspect="1"/>
          </p:cNvPicPr>
          <p:nvPr/>
        </p:nvPicPr>
        <p:blipFill>
          <a:blip r:embed="rId2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52" y="5444190"/>
            <a:ext cx="673420" cy="192889"/>
          </a:xfrm>
          <a:prstGeom prst="rect">
            <a:avLst/>
          </a:prstGeom>
        </p:spPr>
      </p:pic>
      <p:pic>
        <p:nvPicPr>
          <p:cNvPr id="391" name="그림 390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347" y="7015545"/>
            <a:ext cx="536054" cy="215785"/>
          </a:xfrm>
          <a:prstGeom prst="rect">
            <a:avLst/>
          </a:prstGeom>
        </p:spPr>
      </p:pic>
      <p:pic>
        <p:nvPicPr>
          <p:cNvPr id="392" name="그림 391"/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797" y="7034353"/>
            <a:ext cx="475352" cy="156866"/>
          </a:xfrm>
          <a:prstGeom prst="rect">
            <a:avLst/>
          </a:prstGeom>
        </p:spPr>
      </p:pic>
      <p:sp>
        <p:nvSpPr>
          <p:cNvPr id="393" name="직사각형 392"/>
          <p:cNvSpPr/>
          <p:nvPr/>
        </p:nvSpPr>
        <p:spPr>
          <a:xfrm>
            <a:off x="8792115" y="5727027"/>
            <a:ext cx="815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Pooler GA</a:t>
            </a:r>
          </a:p>
        </p:txBody>
      </p:sp>
      <p:pic>
        <p:nvPicPr>
          <p:cNvPr id="394" name="그림 393"/>
          <p:cNvPicPr>
            <a:picLocks noChangeAspect="1"/>
          </p:cNvPicPr>
          <p:nvPr/>
        </p:nvPicPr>
        <p:blipFill>
          <a:blip r:embed="rId2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14" y="6009727"/>
            <a:ext cx="500496" cy="155226"/>
          </a:xfrm>
          <a:prstGeom prst="rect">
            <a:avLst/>
          </a:prstGeom>
        </p:spPr>
      </p:pic>
      <p:sp>
        <p:nvSpPr>
          <p:cNvPr id="395" name="직사각형 394"/>
          <p:cNvSpPr/>
          <p:nvPr/>
        </p:nvSpPr>
        <p:spPr>
          <a:xfrm>
            <a:off x="8566605" y="6244769"/>
            <a:ext cx="12666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Guelph CANADA</a:t>
            </a:r>
          </a:p>
        </p:txBody>
      </p:sp>
      <p:pic>
        <p:nvPicPr>
          <p:cNvPr id="396" name="그림 395"/>
          <p:cNvPicPr>
            <a:picLocks noChangeAspect="1"/>
          </p:cNvPicPr>
          <p:nvPr/>
        </p:nvPicPr>
        <p:blipFill>
          <a:blip r:embed="rId2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84" y="6489223"/>
            <a:ext cx="1003909" cy="218538"/>
          </a:xfrm>
          <a:prstGeom prst="rect">
            <a:avLst/>
          </a:prstGeom>
        </p:spPr>
      </p:pic>
      <p:cxnSp>
        <p:nvCxnSpPr>
          <p:cNvPr id="403" name="직선 연결선 402"/>
          <p:cNvCxnSpPr/>
          <p:nvPr/>
        </p:nvCxnSpPr>
        <p:spPr>
          <a:xfrm>
            <a:off x="533400" y="3751289"/>
            <a:ext cx="0" cy="3060705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91000">
                  <a:srgbClr val="D9D9D9"/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TextBox 407"/>
          <p:cNvSpPr txBox="1"/>
          <p:nvPr/>
        </p:nvSpPr>
        <p:spPr>
          <a:xfrm>
            <a:off x="2970794" y="3955535"/>
            <a:ext cx="109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CHINA</a:t>
            </a:r>
            <a:endParaRPr lang="ko-KR" altLang="en-US" sz="1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4863094" y="3955535"/>
            <a:ext cx="109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KOREA</a:t>
            </a:r>
            <a:endParaRPr lang="ko-KR" altLang="en-US" sz="1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sp>
        <p:nvSpPr>
          <p:cNvPr id="418" name="TextBox 417"/>
          <p:cNvSpPr txBox="1"/>
          <p:nvPr/>
        </p:nvSpPr>
        <p:spPr>
          <a:xfrm>
            <a:off x="6780794" y="3955535"/>
            <a:ext cx="109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JAPAN</a:t>
            </a:r>
            <a:endParaRPr lang="ko-KR" altLang="en-US" sz="1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8647694" y="3955535"/>
            <a:ext cx="109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N.A</a:t>
            </a:r>
            <a:endParaRPr lang="ko-KR" altLang="en-US" sz="1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458720" y="3751289"/>
            <a:ext cx="7701280" cy="3491483"/>
            <a:chOff x="2458720" y="3751289"/>
            <a:chExt cx="7701280" cy="3060705"/>
          </a:xfrm>
        </p:grpSpPr>
        <p:cxnSp>
          <p:nvCxnSpPr>
            <p:cNvPr id="401" name="직선 연결선 400"/>
            <p:cNvCxnSpPr/>
            <p:nvPr/>
          </p:nvCxnSpPr>
          <p:spPr>
            <a:xfrm>
              <a:off x="2458720" y="3751289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1000">
                    <a:srgbClr val="D9D9D9"/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직선 연결선 401"/>
            <p:cNvCxnSpPr/>
            <p:nvPr/>
          </p:nvCxnSpPr>
          <p:spPr>
            <a:xfrm>
              <a:off x="10160000" y="3751289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1000">
                    <a:srgbClr val="D9D9D9"/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직선 연결선 403"/>
            <p:cNvCxnSpPr/>
            <p:nvPr/>
          </p:nvCxnSpPr>
          <p:spPr>
            <a:xfrm>
              <a:off x="8234680" y="3751289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1000">
                    <a:srgbClr val="D9D9D9"/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직선 연결선 404"/>
            <p:cNvCxnSpPr/>
            <p:nvPr/>
          </p:nvCxnSpPr>
          <p:spPr>
            <a:xfrm>
              <a:off x="4384040" y="3751289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1000">
                    <a:srgbClr val="D9D9D9"/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직선 연결선 426"/>
            <p:cNvCxnSpPr/>
            <p:nvPr/>
          </p:nvCxnSpPr>
          <p:spPr>
            <a:xfrm>
              <a:off x="6309360" y="3751289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1000">
                    <a:srgbClr val="D9D9D9"/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2" name="TextBox 361"/>
          <p:cNvSpPr txBox="1"/>
          <p:nvPr/>
        </p:nvSpPr>
        <p:spPr>
          <a:xfrm>
            <a:off x="908857" y="3955535"/>
            <a:ext cx="117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EUROPE</a:t>
            </a:r>
            <a:endParaRPr lang="ko-KR" altLang="en-US" sz="1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pic>
        <p:nvPicPr>
          <p:cNvPr id="366" name="그림 365"/>
          <p:cNvPicPr>
            <a:picLocks noChangeAspect="1"/>
          </p:cNvPicPr>
          <p:nvPr/>
        </p:nvPicPr>
        <p:blipFill>
          <a:blip r:embed="rId2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33" y="4670469"/>
            <a:ext cx="982235" cy="175330"/>
          </a:xfrm>
          <a:prstGeom prst="rect">
            <a:avLst/>
          </a:prstGeom>
        </p:spPr>
      </p:pic>
      <p:sp>
        <p:nvSpPr>
          <p:cNvPr id="367" name="직사각형 366"/>
          <p:cNvSpPr/>
          <p:nvPr/>
        </p:nvSpPr>
        <p:spPr>
          <a:xfrm>
            <a:off x="1091834" y="4386634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Germany </a:t>
            </a:r>
            <a:endParaRPr lang="ko-KR" altLang="en-US" sz="12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68" name="직사각형 367"/>
          <p:cNvSpPr/>
          <p:nvPr/>
        </p:nvSpPr>
        <p:spPr>
          <a:xfrm>
            <a:off x="1120688" y="5022904"/>
            <a:ext cx="7489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Belgium </a:t>
            </a:r>
            <a:endParaRPr lang="ko-KR" altLang="en-US" sz="12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69" name="직사각형 368"/>
          <p:cNvSpPr/>
          <p:nvPr/>
        </p:nvSpPr>
        <p:spPr>
          <a:xfrm>
            <a:off x="890881" y="5749402"/>
            <a:ext cx="12085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United Kingdom</a:t>
            </a:r>
          </a:p>
        </p:txBody>
      </p:sp>
      <p:grpSp>
        <p:nvGrpSpPr>
          <p:cNvPr id="370" name="그룹 369"/>
          <p:cNvGrpSpPr/>
          <p:nvPr/>
        </p:nvGrpSpPr>
        <p:grpSpPr>
          <a:xfrm>
            <a:off x="861067" y="6027049"/>
            <a:ext cx="1268167" cy="225312"/>
            <a:chOff x="701949" y="6088161"/>
            <a:chExt cx="1268167" cy="225312"/>
          </a:xfrm>
        </p:grpSpPr>
        <p:pic>
          <p:nvPicPr>
            <p:cNvPr id="371" name="그림 370"/>
            <p:cNvPicPr>
              <a:picLocks noChangeAspect="1"/>
            </p:cNvPicPr>
            <p:nvPr/>
          </p:nvPicPr>
          <p:blipFill>
            <a:blip r:embed="rId2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49" y="6120365"/>
              <a:ext cx="500496" cy="155226"/>
            </a:xfrm>
            <a:prstGeom prst="rect">
              <a:avLst/>
            </a:prstGeom>
          </p:spPr>
        </p:pic>
        <p:pic>
          <p:nvPicPr>
            <p:cNvPr id="372" name="그림 371"/>
            <p:cNvPicPr>
              <a:picLocks noChangeAspect="1"/>
            </p:cNvPicPr>
            <p:nvPr/>
          </p:nvPicPr>
          <p:blipFill>
            <a:blip r:embed="rId2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657" y="6088161"/>
              <a:ext cx="756459" cy="225312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979749" y="5319258"/>
            <a:ext cx="1030802" cy="215785"/>
            <a:chOff x="1018311" y="5583570"/>
            <a:chExt cx="1030802" cy="215785"/>
          </a:xfrm>
        </p:grpSpPr>
        <p:pic>
          <p:nvPicPr>
            <p:cNvPr id="397" name="그림 396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311" y="5583570"/>
              <a:ext cx="536054" cy="215785"/>
            </a:xfrm>
            <a:prstGeom prst="rect">
              <a:avLst/>
            </a:prstGeom>
          </p:spPr>
        </p:pic>
        <p:pic>
          <p:nvPicPr>
            <p:cNvPr id="398" name="그림 397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761" y="5602378"/>
              <a:ext cx="475352" cy="156866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8"/>
          <a:srcRect l="1" r="5877" b="36223"/>
          <a:stretch/>
        </p:blipFill>
        <p:spPr>
          <a:xfrm>
            <a:off x="804362" y="2607835"/>
            <a:ext cx="516438" cy="66876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9"/>
          <a:srcRect b="37434"/>
          <a:stretch/>
        </p:blipFill>
        <p:spPr>
          <a:xfrm>
            <a:off x="1512514" y="2404635"/>
            <a:ext cx="554784" cy="65606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0"/>
          <a:srcRect r="6362" b="36143"/>
          <a:stretch/>
        </p:blipFill>
        <p:spPr>
          <a:xfrm>
            <a:off x="3303214" y="2331484"/>
            <a:ext cx="519486" cy="6657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1"/>
          <a:srcRect r="10940" b="37434"/>
          <a:stretch/>
        </p:blipFill>
        <p:spPr>
          <a:xfrm>
            <a:off x="4357314" y="2518935"/>
            <a:ext cx="494086" cy="6560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2"/>
          <a:srcRect l="-1" r="-3381" b="36223"/>
          <a:stretch/>
        </p:blipFill>
        <p:spPr>
          <a:xfrm>
            <a:off x="7713162" y="2442735"/>
            <a:ext cx="567238" cy="668765"/>
          </a:xfrm>
          <a:prstGeom prst="rect">
            <a:avLst/>
          </a:prstGeom>
        </p:spPr>
      </p:pic>
      <p:grpSp>
        <p:nvGrpSpPr>
          <p:cNvPr id="173" name="그룹 172"/>
          <p:cNvGrpSpPr/>
          <p:nvPr/>
        </p:nvGrpSpPr>
        <p:grpSpPr>
          <a:xfrm>
            <a:off x="3841299" y="1636305"/>
            <a:ext cx="705064" cy="1641478"/>
            <a:chOff x="3815661" y="1531863"/>
            <a:chExt cx="749925" cy="1745920"/>
          </a:xfrm>
        </p:grpSpPr>
        <p:pic>
          <p:nvPicPr>
            <p:cNvPr id="174" name="그림 173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3815661" y="1531863"/>
              <a:ext cx="749925" cy="1745920"/>
            </a:xfrm>
            <a:prstGeom prst="rect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5" name="그림 174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882059" y="1630612"/>
              <a:ext cx="597145" cy="566908"/>
            </a:xfrm>
            <a:prstGeom prst="rect">
              <a:avLst/>
            </a:prstGeom>
            <a:effectLst>
              <a:innerShdw blurRad="63500" dist="38100" dir="16200000">
                <a:prstClr val="black">
                  <a:alpha val="30000"/>
                </a:prstClr>
              </a:innerShdw>
            </a:effectLst>
          </p:spPr>
        </p:pic>
      </p:grpSp>
      <p:grpSp>
        <p:nvGrpSpPr>
          <p:cNvPr id="176" name="그룹 175"/>
          <p:cNvGrpSpPr/>
          <p:nvPr/>
        </p:nvGrpSpPr>
        <p:grpSpPr>
          <a:xfrm>
            <a:off x="3870996" y="1444779"/>
            <a:ext cx="623977" cy="127647"/>
            <a:chOff x="1173163" y="2478088"/>
            <a:chExt cx="2987675" cy="611188"/>
          </a:xfrm>
        </p:grpSpPr>
        <p:sp>
          <p:nvSpPr>
            <p:cNvPr id="177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78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79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80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81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sp>
        <p:nvSpPr>
          <p:cNvPr id="119" name="직사각형 118"/>
          <p:cNvSpPr/>
          <p:nvPr/>
        </p:nvSpPr>
        <p:spPr>
          <a:xfrm>
            <a:off x="8700490" y="4393470"/>
            <a:ext cx="897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Seattle WA</a:t>
            </a:r>
          </a:p>
        </p:txBody>
      </p:sp>
      <p:pic>
        <p:nvPicPr>
          <p:cNvPr id="121" name="그림 120"/>
          <p:cNvPicPr>
            <a:picLocks noChangeAspect="1"/>
          </p:cNvPicPr>
          <p:nvPr/>
        </p:nvPicPr>
        <p:blipFill rotWithShape="1">
          <a:blip r:embed="rId3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0" b="13921"/>
          <a:stretch/>
        </p:blipFill>
        <p:spPr>
          <a:xfrm>
            <a:off x="8788053" y="4629461"/>
            <a:ext cx="821310" cy="2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7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animBg="1"/>
      <p:bldP spid="352" grpId="0" animBg="1"/>
      <p:bldP spid="354" grpId="0" animBg="1"/>
      <p:bldP spid="356" grpId="0" animBg="1"/>
      <p:bldP spid="3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9526" y="744913"/>
            <a:ext cx="10701339" cy="6413669"/>
            <a:chOff x="-9526" y="744913"/>
            <a:chExt cx="10701339" cy="6413669"/>
          </a:xfrm>
        </p:grpSpPr>
        <p:pic>
          <p:nvPicPr>
            <p:cNvPr id="167" name="그림 16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66625"/>
              <a:ext cx="10691813" cy="6091957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4" r="-1"/>
            <a:stretch/>
          </p:blipFill>
          <p:spPr>
            <a:xfrm flipH="1">
              <a:off x="3530954" y="1161613"/>
              <a:ext cx="6717946" cy="504749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13"/>
            <a:stretch/>
          </p:blipFill>
          <p:spPr>
            <a:xfrm flipH="1">
              <a:off x="-9526" y="744913"/>
              <a:ext cx="6494883" cy="5047498"/>
            </a:xfrm>
            <a:prstGeom prst="rect">
              <a:avLst/>
            </a:prstGeom>
          </p:spPr>
        </p:pic>
      </p:grpSp>
      <p:pic>
        <p:nvPicPr>
          <p:cNvPr id="192" name="그림 1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48766"/>
            <a:ext cx="10691813" cy="46109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" y="2103471"/>
            <a:ext cx="10558528" cy="3744416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GLOBAL JIT &amp; VMI Realization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SUPPLY CHAIN</a:t>
            </a:r>
          </a:p>
        </p:txBody>
      </p:sp>
      <p:cxnSp>
        <p:nvCxnSpPr>
          <p:cNvPr id="110" name="직선 연결선 109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직사각형 398"/>
          <p:cNvSpPr/>
          <p:nvPr/>
        </p:nvSpPr>
        <p:spPr>
          <a:xfrm>
            <a:off x="0" y="3898900"/>
            <a:ext cx="10691813" cy="1625600"/>
          </a:xfrm>
          <a:prstGeom prst="rect">
            <a:avLst/>
          </a:prstGeom>
          <a:gradFill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TextBox 110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Ⅲ.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16" y="3150052"/>
            <a:ext cx="687095" cy="190641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7000" y="3168831"/>
            <a:ext cx="688908" cy="195089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533400" y="3995733"/>
            <a:ext cx="9626600" cy="2062167"/>
            <a:chOff x="533400" y="3995733"/>
            <a:chExt cx="9626600" cy="3060705"/>
          </a:xfrm>
        </p:grpSpPr>
        <p:cxnSp>
          <p:nvCxnSpPr>
            <p:cNvPr id="401" name="직선 연결선 400"/>
            <p:cNvCxnSpPr/>
            <p:nvPr/>
          </p:nvCxnSpPr>
          <p:spPr>
            <a:xfrm>
              <a:off x="2940050" y="3995733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rgbClr val="D9D9D9">
                      <a:alpha val="0"/>
                    </a:srgbClr>
                  </a:gs>
                  <a:gs pos="46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직선 연결선 401"/>
            <p:cNvCxnSpPr/>
            <p:nvPr/>
          </p:nvCxnSpPr>
          <p:spPr>
            <a:xfrm>
              <a:off x="10160000" y="3995733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rgbClr val="D9D9D9">
                      <a:alpha val="0"/>
                    </a:srgbClr>
                  </a:gs>
                  <a:gs pos="46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직선 연결선 402"/>
            <p:cNvCxnSpPr/>
            <p:nvPr/>
          </p:nvCxnSpPr>
          <p:spPr>
            <a:xfrm>
              <a:off x="533400" y="3995733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rgbClr val="D9D9D9">
                      <a:alpha val="0"/>
                    </a:srgbClr>
                  </a:gs>
                  <a:gs pos="46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직선 연결선 404"/>
            <p:cNvCxnSpPr/>
            <p:nvPr/>
          </p:nvCxnSpPr>
          <p:spPr>
            <a:xfrm>
              <a:off x="5346700" y="3995733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rgbClr val="D9D9D9">
                      <a:alpha val="0"/>
                    </a:srgbClr>
                  </a:gs>
                  <a:gs pos="46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직선 연결선 426"/>
            <p:cNvCxnSpPr/>
            <p:nvPr/>
          </p:nvCxnSpPr>
          <p:spPr>
            <a:xfrm>
              <a:off x="7753350" y="3995733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rgbClr val="D9D9D9">
                      <a:alpha val="0"/>
                    </a:srgbClr>
                  </a:gs>
                  <a:gs pos="46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2" name="TextBox 361"/>
          <p:cNvSpPr txBox="1"/>
          <p:nvPr/>
        </p:nvSpPr>
        <p:spPr>
          <a:xfrm>
            <a:off x="533400" y="4199979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Future Network</a:t>
            </a:r>
          </a:p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In EU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0"/>
          <a:srcRect l="868" t="1362" r="-4249" b="32500"/>
          <a:stretch/>
        </p:blipFill>
        <p:spPr>
          <a:xfrm>
            <a:off x="7455809" y="2317959"/>
            <a:ext cx="567238" cy="693528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1472230" y="3111295"/>
            <a:ext cx="963860" cy="479630"/>
            <a:chOff x="376855" y="2539795"/>
            <a:chExt cx="963860" cy="479630"/>
          </a:xfrm>
        </p:grpSpPr>
        <p:sp>
          <p:nvSpPr>
            <p:cNvPr id="116" name="TextBox 115"/>
            <p:cNvSpPr txBox="1"/>
            <p:nvPr/>
          </p:nvSpPr>
          <p:spPr>
            <a:xfrm>
              <a:off x="376855" y="2642874"/>
              <a:ext cx="963860" cy="37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EU</a:t>
              </a:r>
            </a:p>
          </p:txBody>
        </p:sp>
        <p:grpSp>
          <p:nvGrpSpPr>
            <p:cNvPr id="117" name="그룹 116"/>
            <p:cNvGrpSpPr/>
            <p:nvPr/>
          </p:nvGrpSpPr>
          <p:grpSpPr>
            <a:xfrm>
              <a:off x="466800" y="2539795"/>
              <a:ext cx="655876" cy="134172"/>
              <a:chOff x="1173163" y="2478088"/>
              <a:chExt cx="2987675" cy="611188"/>
            </a:xfrm>
            <a:solidFill>
              <a:schemeClr val="tx1"/>
            </a:solidFill>
          </p:grpSpPr>
          <p:sp>
            <p:nvSpPr>
              <p:cNvPr id="118" name="Freeform 5"/>
              <p:cNvSpPr>
                <a:spLocks/>
              </p:cNvSpPr>
              <p:nvPr/>
            </p:nvSpPr>
            <p:spPr bwMode="auto">
              <a:xfrm>
                <a:off x="1700213" y="2486025"/>
                <a:ext cx="609600" cy="587375"/>
              </a:xfrm>
              <a:custGeom>
                <a:avLst/>
                <a:gdLst>
                  <a:gd name="T0" fmla="*/ 301 w 384"/>
                  <a:gd name="T1" fmla="*/ 0 h 370"/>
                  <a:gd name="T2" fmla="*/ 270 w 384"/>
                  <a:gd name="T3" fmla="*/ 139 h 370"/>
                  <a:gd name="T4" fmla="*/ 135 w 384"/>
                  <a:gd name="T5" fmla="*/ 139 h 370"/>
                  <a:gd name="T6" fmla="*/ 168 w 384"/>
                  <a:gd name="T7" fmla="*/ 0 h 370"/>
                  <a:gd name="T8" fmla="*/ 85 w 384"/>
                  <a:gd name="T9" fmla="*/ 0 h 370"/>
                  <a:gd name="T10" fmla="*/ 0 w 384"/>
                  <a:gd name="T11" fmla="*/ 370 h 370"/>
                  <a:gd name="T12" fmla="*/ 83 w 384"/>
                  <a:gd name="T13" fmla="*/ 370 h 370"/>
                  <a:gd name="T14" fmla="*/ 116 w 384"/>
                  <a:gd name="T15" fmla="*/ 226 h 370"/>
                  <a:gd name="T16" fmla="*/ 249 w 384"/>
                  <a:gd name="T17" fmla="*/ 226 h 370"/>
                  <a:gd name="T18" fmla="*/ 218 w 384"/>
                  <a:gd name="T19" fmla="*/ 370 h 370"/>
                  <a:gd name="T20" fmla="*/ 298 w 384"/>
                  <a:gd name="T21" fmla="*/ 370 h 370"/>
                  <a:gd name="T22" fmla="*/ 384 w 384"/>
                  <a:gd name="T23" fmla="*/ 0 h 370"/>
                  <a:gd name="T24" fmla="*/ 301 w 384"/>
                  <a:gd name="T25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370">
                    <a:moveTo>
                      <a:pt x="301" y="0"/>
                    </a:moveTo>
                    <a:lnTo>
                      <a:pt x="270" y="139"/>
                    </a:lnTo>
                    <a:lnTo>
                      <a:pt x="135" y="139"/>
                    </a:lnTo>
                    <a:lnTo>
                      <a:pt x="168" y="0"/>
                    </a:lnTo>
                    <a:lnTo>
                      <a:pt x="85" y="0"/>
                    </a:lnTo>
                    <a:lnTo>
                      <a:pt x="0" y="370"/>
                    </a:lnTo>
                    <a:lnTo>
                      <a:pt x="83" y="370"/>
                    </a:lnTo>
                    <a:lnTo>
                      <a:pt x="116" y="226"/>
                    </a:lnTo>
                    <a:lnTo>
                      <a:pt x="249" y="226"/>
                    </a:lnTo>
                    <a:lnTo>
                      <a:pt x="218" y="370"/>
                    </a:lnTo>
                    <a:lnTo>
                      <a:pt x="298" y="370"/>
                    </a:lnTo>
                    <a:lnTo>
                      <a:pt x="384" y="0"/>
                    </a:lnTo>
                    <a:lnTo>
                      <a:pt x="3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19" name="Freeform 6"/>
              <p:cNvSpPr>
                <a:spLocks/>
              </p:cNvSpPr>
              <p:nvPr/>
            </p:nvSpPr>
            <p:spPr bwMode="auto">
              <a:xfrm>
                <a:off x="3570288" y="2478088"/>
                <a:ext cx="590550" cy="611188"/>
              </a:xfrm>
              <a:custGeom>
                <a:avLst/>
                <a:gdLst>
                  <a:gd name="T0" fmla="*/ 93 w 157"/>
                  <a:gd name="T1" fmla="*/ 1 h 160"/>
                  <a:gd name="T2" fmla="*/ 93 w 157"/>
                  <a:gd name="T3" fmla="*/ 2 h 160"/>
                  <a:gd name="T4" fmla="*/ 23 w 157"/>
                  <a:gd name="T5" fmla="*/ 41 h 160"/>
                  <a:gd name="T6" fmla="*/ 6 w 157"/>
                  <a:gd name="T7" fmla="*/ 115 h 160"/>
                  <a:gd name="T8" fmla="*/ 51 w 157"/>
                  <a:gd name="T9" fmla="*/ 155 h 160"/>
                  <a:gd name="T10" fmla="*/ 53 w 157"/>
                  <a:gd name="T11" fmla="*/ 155 h 160"/>
                  <a:gd name="T12" fmla="*/ 48 w 157"/>
                  <a:gd name="T13" fmla="*/ 155 h 160"/>
                  <a:gd name="T14" fmla="*/ 119 w 157"/>
                  <a:gd name="T15" fmla="*/ 155 h 160"/>
                  <a:gd name="T16" fmla="*/ 119 w 157"/>
                  <a:gd name="T17" fmla="*/ 155 h 160"/>
                  <a:gd name="T18" fmla="*/ 119 w 157"/>
                  <a:gd name="T19" fmla="*/ 155 h 160"/>
                  <a:gd name="T20" fmla="*/ 130 w 157"/>
                  <a:gd name="T21" fmla="*/ 121 h 160"/>
                  <a:gd name="T22" fmla="*/ 63 w 157"/>
                  <a:gd name="T23" fmla="*/ 121 h 160"/>
                  <a:gd name="T24" fmla="*/ 43 w 157"/>
                  <a:gd name="T25" fmla="*/ 94 h 160"/>
                  <a:gd name="T26" fmla="*/ 43 w 157"/>
                  <a:gd name="T27" fmla="*/ 88 h 160"/>
                  <a:gd name="T28" fmla="*/ 44 w 157"/>
                  <a:gd name="T29" fmla="*/ 84 h 160"/>
                  <a:gd name="T30" fmla="*/ 45 w 157"/>
                  <a:gd name="T31" fmla="*/ 83 h 160"/>
                  <a:gd name="T32" fmla="*/ 45 w 157"/>
                  <a:gd name="T33" fmla="*/ 83 h 160"/>
                  <a:gd name="T34" fmla="*/ 45 w 157"/>
                  <a:gd name="T35" fmla="*/ 83 h 160"/>
                  <a:gd name="T36" fmla="*/ 52 w 157"/>
                  <a:gd name="T37" fmla="*/ 61 h 160"/>
                  <a:gd name="T38" fmla="*/ 53 w 157"/>
                  <a:gd name="T39" fmla="*/ 60 h 160"/>
                  <a:gd name="T40" fmla="*/ 87 w 157"/>
                  <a:gd name="T41" fmla="*/ 36 h 160"/>
                  <a:gd name="T42" fmla="*/ 149 w 157"/>
                  <a:gd name="T43" fmla="*/ 36 h 160"/>
                  <a:gd name="T44" fmla="*/ 157 w 157"/>
                  <a:gd name="T45" fmla="*/ 2 h 160"/>
                  <a:gd name="T46" fmla="*/ 157 w 157"/>
                  <a:gd name="T47" fmla="*/ 1 h 160"/>
                  <a:gd name="T48" fmla="*/ 93 w 157"/>
                  <a:gd name="T4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60">
                    <a:moveTo>
                      <a:pt x="93" y="1"/>
                    </a:moveTo>
                    <a:cubicBezTo>
                      <a:pt x="93" y="2"/>
                      <a:pt x="93" y="2"/>
                      <a:pt x="93" y="2"/>
                    </a:cubicBezTo>
                    <a:cubicBezTo>
                      <a:pt x="45" y="0"/>
                      <a:pt x="23" y="41"/>
                      <a:pt x="23" y="41"/>
                    </a:cubicBezTo>
                    <a:cubicBezTo>
                      <a:pt x="0" y="76"/>
                      <a:pt x="6" y="115"/>
                      <a:pt x="6" y="115"/>
                    </a:cubicBezTo>
                    <a:cubicBezTo>
                      <a:pt x="12" y="160"/>
                      <a:pt x="51" y="155"/>
                      <a:pt x="51" y="155"/>
                    </a:cubicBezTo>
                    <a:cubicBezTo>
                      <a:pt x="53" y="155"/>
                      <a:pt x="53" y="155"/>
                      <a:pt x="53" y="155"/>
                    </a:cubicBezTo>
                    <a:cubicBezTo>
                      <a:pt x="48" y="155"/>
                      <a:pt x="48" y="155"/>
                      <a:pt x="48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30" y="121"/>
                      <a:pt x="130" y="121"/>
                      <a:pt x="130" y="121"/>
                    </a:cubicBezTo>
                    <a:cubicBezTo>
                      <a:pt x="63" y="121"/>
                      <a:pt x="63" y="121"/>
                      <a:pt x="63" y="121"/>
                    </a:cubicBezTo>
                    <a:cubicBezTo>
                      <a:pt x="44" y="121"/>
                      <a:pt x="42" y="101"/>
                      <a:pt x="43" y="94"/>
                    </a:cubicBezTo>
                    <a:cubicBezTo>
                      <a:pt x="43" y="92"/>
                      <a:pt x="43" y="90"/>
                      <a:pt x="43" y="88"/>
                    </a:cubicBezTo>
                    <a:cubicBezTo>
                      <a:pt x="44" y="87"/>
                      <a:pt x="44" y="85"/>
                      <a:pt x="44" y="84"/>
                    </a:cubicBezTo>
                    <a:cubicBezTo>
                      <a:pt x="44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7" y="71"/>
                      <a:pt x="51" y="64"/>
                      <a:pt x="52" y="61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9" y="34"/>
                      <a:pt x="87" y="36"/>
                      <a:pt x="87" y="36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57" y="2"/>
                      <a:pt x="157" y="2"/>
                      <a:pt x="157" y="2"/>
                    </a:cubicBezTo>
                    <a:cubicBezTo>
                      <a:pt x="157" y="1"/>
                      <a:pt x="157" y="1"/>
                      <a:pt x="157" y="1"/>
                    </a:cubicBezTo>
                    <a:lnTo>
                      <a:pt x="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20" name="Freeform 7"/>
              <p:cNvSpPr>
                <a:spLocks/>
              </p:cNvSpPr>
              <p:nvPr/>
            </p:nvSpPr>
            <p:spPr bwMode="auto">
              <a:xfrm>
                <a:off x="2941638" y="2481263"/>
                <a:ext cx="598488" cy="592138"/>
              </a:xfrm>
              <a:custGeom>
                <a:avLst/>
                <a:gdLst>
                  <a:gd name="T0" fmla="*/ 148 w 159"/>
                  <a:gd name="T1" fmla="*/ 38 h 155"/>
                  <a:gd name="T2" fmla="*/ 117 w 159"/>
                  <a:gd name="T3" fmla="*/ 1 h 155"/>
                  <a:gd name="T4" fmla="*/ 69 w 159"/>
                  <a:gd name="T5" fmla="*/ 33 h 155"/>
                  <a:gd name="T6" fmla="*/ 0 w 159"/>
                  <a:gd name="T7" fmla="*/ 155 h 155"/>
                  <a:gd name="T8" fmla="*/ 41 w 159"/>
                  <a:gd name="T9" fmla="*/ 155 h 155"/>
                  <a:gd name="T10" fmla="*/ 103 w 159"/>
                  <a:gd name="T11" fmla="*/ 44 h 155"/>
                  <a:gd name="T12" fmla="*/ 103 w 159"/>
                  <a:gd name="T13" fmla="*/ 44 h 155"/>
                  <a:gd name="T14" fmla="*/ 104 w 159"/>
                  <a:gd name="T15" fmla="*/ 43 h 155"/>
                  <a:gd name="T16" fmla="*/ 104 w 159"/>
                  <a:gd name="T17" fmla="*/ 42 h 155"/>
                  <a:gd name="T18" fmla="*/ 105 w 159"/>
                  <a:gd name="T19" fmla="*/ 41 h 155"/>
                  <a:gd name="T20" fmla="*/ 107 w 159"/>
                  <a:gd name="T21" fmla="*/ 40 h 155"/>
                  <a:gd name="T22" fmla="*/ 107 w 159"/>
                  <a:gd name="T23" fmla="*/ 40 h 155"/>
                  <a:gd name="T24" fmla="*/ 110 w 159"/>
                  <a:gd name="T25" fmla="*/ 43 h 155"/>
                  <a:gd name="T26" fmla="*/ 121 w 159"/>
                  <a:gd name="T27" fmla="*/ 155 h 155"/>
                  <a:gd name="T28" fmla="*/ 159 w 159"/>
                  <a:gd name="T29" fmla="*/ 155 h 155"/>
                  <a:gd name="T30" fmla="*/ 148 w 159"/>
                  <a:gd name="T31" fmla="*/ 3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55">
                    <a:moveTo>
                      <a:pt x="148" y="38"/>
                    </a:moveTo>
                    <a:cubicBezTo>
                      <a:pt x="147" y="2"/>
                      <a:pt x="117" y="1"/>
                      <a:pt x="117" y="1"/>
                    </a:cubicBezTo>
                    <a:cubicBezTo>
                      <a:pt x="86" y="0"/>
                      <a:pt x="69" y="33"/>
                      <a:pt x="69" y="3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3"/>
                      <a:pt x="104" y="43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2"/>
                      <a:pt x="105" y="41"/>
                      <a:pt x="105" y="41"/>
                    </a:cubicBezTo>
                    <a:cubicBezTo>
                      <a:pt x="106" y="40"/>
                      <a:pt x="107" y="39"/>
                      <a:pt x="107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39"/>
                      <a:pt x="110" y="43"/>
                      <a:pt x="110" y="43"/>
                    </a:cubicBezTo>
                    <a:cubicBezTo>
                      <a:pt x="121" y="155"/>
                      <a:pt x="121" y="155"/>
                      <a:pt x="121" y="155"/>
                    </a:cubicBezTo>
                    <a:cubicBezTo>
                      <a:pt x="159" y="155"/>
                      <a:pt x="159" y="155"/>
                      <a:pt x="159" y="155"/>
                    </a:cubicBezTo>
                    <a:lnTo>
                      <a:pt x="148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21" name="Freeform 8"/>
              <p:cNvSpPr>
                <a:spLocks/>
              </p:cNvSpPr>
              <p:nvPr/>
            </p:nvSpPr>
            <p:spPr bwMode="auto">
              <a:xfrm>
                <a:off x="2463801" y="2486025"/>
                <a:ext cx="617538" cy="587375"/>
              </a:xfrm>
              <a:custGeom>
                <a:avLst/>
                <a:gdLst>
                  <a:gd name="T0" fmla="*/ 115 w 164"/>
                  <a:gd name="T1" fmla="*/ 0 h 154"/>
                  <a:gd name="T2" fmla="*/ 37 w 164"/>
                  <a:gd name="T3" fmla="*/ 0 h 154"/>
                  <a:gd name="T4" fmla="*/ 28 w 164"/>
                  <a:gd name="T5" fmla="*/ 34 h 154"/>
                  <a:gd name="T6" fmla="*/ 101 w 164"/>
                  <a:gd name="T7" fmla="*/ 34 h 154"/>
                  <a:gd name="T8" fmla="*/ 118 w 164"/>
                  <a:gd name="T9" fmla="*/ 45 h 154"/>
                  <a:gd name="T10" fmla="*/ 118 w 164"/>
                  <a:gd name="T11" fmla="*/ 45 h 154"/>
                  <a:gd name="T12" fmla="*/ 116 w 164"/>
                  <a:gd name="T13" fmla="*/ 52 h 154"/>
                  <a:gd name="T14" fmla="*/ 100 w 164"/>
                  <a:gd name="T15" fmla="*/ 58 h 154"/>
                  <a:gd name="T16" fmla="*/ 62 w 164"/>
                  <a:gd name="T17" fmla="*/ 58 h 154"/>
                  <a:gd name="T18" fmla="*/ 11 w 164"/>
                  <a:gd name="T19" fmla="*/ 101 h 154"/>
                  <a:gd name="T20" fmla="*/ 0 w 164"/>
                  <a:gd name="T21" fmla="*/ 154 h 154"/>
                  <a:gd name="T22" fmla="*/ 36 w 164"/>
                  <a:gd name="T23" fmla="*/ 154 h 154"/>
                  <a:gd name="T24" fmla="*/ 44 w 164"/>
                  <a:gd name="T25" fmla="*/ 115 h 154"/>
                  <a:gd name="T26" fmla="*/ 75 w 164"/>
                  <a:gd name="T27" fmla="*/ 94 h 154"/>
                  <a:gd name="T28" fmla="*/ 104 w 164"/>
                  <a:gd name="T29" fmla="*/ 94 h 154"/>
                  <a:gd name="T30" fmla="*/ 154 w 164"/>
                  <a:gd name="T31" fmla="*/ 50 h 154"/>
                  <a:gd name="T32" fmla="*/ 156 w 164"/>
                  <a:gd name="T33" fmla="*/ 43 h 154"/>
                  <a:gd name="T34" fmla="*/ 115 w 164"/>
                  <a:gd name="T3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54">
                    <a:moveTo>
                      <a:pt x="11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4"/>
                      <a:pt x="120" y="32"/>
                      <a:pt x="118" y="45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7"/>
                      <a:pt x="117" y="49"/>
                      <a:pt x="116" y="52"/>
                    </a:cubicBezTo>
                    <a:cubicBezTo>
                      <a:pt x="114" y="55"/>
                      <a:pt x="110" y="59"/>
                      <a:pt x="100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24" y="54"/>
                      <a:pt x="11" y="101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4" y="115"/>
                      <a:pt x="45" y="94"/>
                      <a:pt x="75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4"/>
                      <a:pt x="138" y="96"/>
                      <a:pt x="154" y="50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43"/>
                      <a:pt x="164" y="0"/>
                      <a:pt x="1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22" name="Freeform 9"/>
              <p:cNvSpPr>
                <a:spLocks/>
              </p:cNvSpPr>
              <p:nvPr/>
            </p:nvSpPr>
            <p:spPr bwMode="auto">
              <a:xfrm>
                <a:off x="1173163" y="2486025"/>
                <a:ext cx="590550" cy="595313"/>
              </a:xfrm>
              <a:custGeom>
                <a:avLst/>
                <a:gdLst>
                  <a:gd name="T0" fmla="*/ 53 w 157"/>
                  <a:gd name="T1" fmla="*/ 46 h 156"/>
                  <a:gd name="T2" fmla="*/ 73 w 157"/>
                  <a:gd name="T3" fmla="*/ 34 h 156"/>
                  <a:gd name="T4" fmla="*/ 148 w 157"/>
                  <a:gd name="T5" fmla="*/ 34 h 156"/>
                  <a:gd name="T6" fmla="*/ 157 w 157"/>
                  <a:gd name="T7" fmla="*/ 0 h 156"/>
                  <a:gd name="T8" fmla="*/ 70 w 157"/>
                  <a:gd name="T9" fmla="*/ 0 h 156"/>
                  <a:gd name="T10" fmla="*/ 16 w 157"/>
                  <a:gd name="T11" fmla="*/ 46 h 156"/>
                  <a:gd name="T12" fmla="*/ 15 w 157"/>
                  <a:gd name="T13" fmla="*/ 54 h 156"/>
                  <a:gd name="T14" fmla="*/ 15 w 157"/>
                  <a:gd name="T15" fmla="*/ 54 h 156"/>
                  <a:gd name="T16" fmla="*/ 57 w 157"/>
                  <a:gd name="T17" fmla="*/ 92 h 156"/>
                  <a:gd name="T18" fmla="*/ 90 w 157"/>
                  <a:gd name="T19" fmla="*/ 92 h 156"/>
                  <a:gd name="T20" fmla="*/ 103 w 157"/>
                  <a:gd name="T21" fmla="*/ 100 h 156"/>
                  <a:gd name="T22" fmla="*/ 103 w 157"/>
                  <a:gd name="T23" fmla="*/ 100 h 156"/>
                  <a:gd name="T24" fmla="*/ 103 w 157"/>
                  <a:gd name="T25" fmla="*/ 102 h 156"/>
                  <a:gd name="T26" fmla="*/ 103 w 157"/>
                  <a:gd name="T27" fmla="*/ 101 h 156"/>
                  <a:gd name="T28" fmla="*/ 98 w 157"/>
                  <a:gd name="T29" fmla="*/ 116 h 156"/>
                  <a:gd name="T30" fmla="*/ 82 w 157"/>
                  <a:gd name="T31" fmla="*/ 119 h 156"/>
                  <a:gd name="T32" fmla="*/ 8 w 157"/>
                  <a:gd name="T33" fmla="*/ 119 h 156"/>
                  <a:gd name="T34" fmla="*/ 0 w 157"/>
                  <a:gd name="T35" fmla="*/ 154 h 156"/>
                  <a:gd name="T36" fmla="*/ 88 w 157"/>
                  <a:gd name="T37" fmla="*/ 154 h 156"/>
                  <a:gd name="T38" fmla="*/ 134 w 157"/>
                  <a:gd name="T39" fmla="*/ 117 h 156"/>
                  <a:gd name="T40" fmla="*/ 135 w 157"/>
                  <a:gd name="T41" fmla="*/ 113 h 156"/>
                  <a:gd name="T42" fmla="*/ 135 w 157"/>
                  <a:gd name="T43" fmla="*/ 112 h 156"/>
                  <a:gd name="T44" fmla="*/ 135 w 157"/>
                  <a:gd name="T45" fmla="*/ 112 h 156"/>
                  <a:gd name="T46" fmla="*/ 138 w 157"/>
                  <a:gd name="T47" fmla="*/ 102 h 156"/>
                  <a:gd name="T48" fmla="*/ 138 w 157"/>
                  <a:gd name="T49" fmla="*/ 101 h 156"/>
                  <a:gd name="T50" fmla="*/ 103 w 157"/>
                  <a:gd name="T51" fmla="*/ 59 h 156"/>
                  <a:gd name="T52" fmla="*/ 70 w 157"/>
                  <a:gd name="T53" fmla="*/ 59 h 156"/>
                  <a:gd name="T54" fmla="*/ 53 w 157"/>
                  <a:gd name="T55" fmla="*/ 52 h 156"/>
                  <a:gd name="T56" fmla="*/ 53 w 157"/>
                  <a:gd name="T57" fmla="*/ 52 h 156"/>
                  <a:gd name="T58" fmla="*/ 53 w 157"/>
                  <a:gd name="T59" fmla="*/ 52 h 156"/>
                  <a:gd name="T60" fmla="*/ 53 w 157"/>
                  <a:gd name="T61" fmla="*/ 51 h 156"/>
                  <a:gd name="T62" fmla="*/ 53 w 157"/>
                  <a:gd name="T63" fmla="*/ 4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156">
                    <a:moveTo>
                      <a:pt x="53" y="46"/>
                    </a:moveTo>
                    <a:cubicBezTo>
                      <a:pt x="53" y="46"/>
                      <a:pt x="58" y="33"/>
                      <a:pt x="73" y="34"/>
                    </a:cubicBezTo>
                    <a:cubicBezTo>
                      <a:pt x="148" y="34"/>
                      <a:pt x="148" y="34"/>
                      <a:pt x="148" y="34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23" y="0"/>
                      <a:pt x="16" y="46"/>
                    </a:cubicBezTo>
                    <a:cubicBezTo>
                      <a:pt x="15" y="49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61"/>
                      <a:pt x="15" y="90"/>
                      <a:pt x="57" y="92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90" y="92"/>
                      <a:pt x="100" y="91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3" y="100"/>
                      <a:pt x="103" y="100"/>
                      <a:pt x="103" y="102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3" y="101"/>
                      <a:pt x="105" y="111"/>
                      <a:pt x="98" y="116"/>
                    </a:cubicBezTo>
                    <a:cubicBezTo>
                      <a:pt x="91" y="119"/>
                      <a:pt x="82" y="119"/>
                      <a:pt x="82" y="119"/>
                    </a:cubicBezTo>
                    <a:cubicBezTo>
                      <a:pt x="8" y="119"/>
                      <a:pt x="8" y="119"/>
                      <a:pt x="8" y="119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88" y="154"/>
                      <a:pt x="88" y="154"/>
                      <a:pt x="88" y="154"/>
                    </a:cubicBezTo>
                    <a:cubicBezTo>
                      <a:pt x="88" y="154"/>
                      <a:pt x="119" y="156"/>
                      <a:pt x="134" y="117"/>
                    </a:cubicBezTo>
                    <a:cubicBezTo>
                      <a:pt x="134" y="116"/>
                      <a:pt x="135" y="114"/>
                      <a:pt x="135" y="113"/>
                    </a:cubicBezTo>
                    <a:cubicBezTo>
                      <a:pt x="135" y="113"/>
                      <a:pt x="135" y="112"/>
                      <a:pt x="135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6" y="108"/>
                      <a:pt x="137" y="105"/>
                      <a:pt x="138" y="102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47" y="59"/>
                      <a:pt x="103" y="59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0" y="59"/>
                      <a:pt x="55" y="61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49"/>
                      <a:pt x="53" y="47"/>
                      <a:pt x="5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</p:grpSp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239150" y="3038580"/>
            <a:ext cx="246750" cy="37787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2" name="그룹 151"/>
          <p:cNvGrpSpPr/>
          <p:nvPr/>
        </p:nvGrpSpPr>
        <p:grpSpPr>
          <a:xfrm>
            <a:off x="7765940" y="3076711"/>
            <a:ext cx="963860" cy="380078"/>
            <a:chOff x="376855" y="2539795"/>
            <a:chExt cx="963860" cy="380078"/>
          </a:xfrm>
        </p:grpSpPr>
        <p:sp>
          <p:nvSpPr>
            <p:cNvPr id="153" name="TextBox 152"/>
            <p:cNvSpPr txBox="1"/>
            <p:nvPr/>
          </p:nvSpPr>
          <p:spPr>
            <a:xfrm>
              <a:off x="376855" y="2642874"/>
              <a:ext cx="963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USA</a:t>
              </a:r>
            </a:p>
          </p:txBody>
        </p:sp>
        <p:grpSp>
          <p:nvGrpSpPr>
            <p:cNvPr id="154" name="그룹 153"/>
            <p:cNvGrpSpPr/>
            <p:nvPr/>
          </p:nvGrpSpPr>
          <p:grpSpPr>
            <a:xfrm>
              <a:off x="466800" y="2539795"/>
              <a:ext cx="655876" cy="134172"/>
              <a:chOff x="1173163" y="2478088"/>
              <a:chExt cx="2987675" cy="611188"/>
            </a:xfrm>
            <a:solidFill>
              <a:schemeClr val="tx1"/>
            </a:solidFill>
          </p:grpSpPr>
          <p:sp>
            <p:nvSpPr>
              <p:cNvPr id="155" name="Freeform 5"/>
              <p:cNvSpPr>
                <a:spLocks/>
              </p:cNvSpPr>
              <p:nvPr/>
            </p:nvSpPr>
            <p:spPr bwMode="auto">
              <a:xfrm>
                <a:off x="1700213" y="2486025"/>
                <a:ext cx="609600" cy="587375"/>
              </a:xfrm>
              <a:custGeom>
                <a:avLst/>
                <a:gdLst>
                  <a:gd name="T0" fmla="*/ 301 w 384"/>
                  <a:gd name="T1" fmla="*/ 0 h 370"/>
                  <a:gd name="T2" fmla="*/ 270 w 384"/>
                  <a:gd name="T3" fmla="*/ 139 h 370"/>
                  <a:gd name="T4" fmla="*/ 135 w 384"/>
                  <a:gd name="T5" fmla="*/ 139 h 370"/>
                  <a:gd name="T6" fmla="*/ 168 w 384"/>
                  <a:gd name="T7" fmla="*/ 0 h 370"/>
                  <a:gd name="T8" fmla="*/ 85 w 384"/>
                  <a:gd name="T9" fmla="*/ 0 h 370"/>
                  <a:gd name="T10" fmla="*/ 0 w 384"/>
                  <a:gd name="T11" fmla="*/ 370 h 370"/>
                  <a:gd name="T12" fmla="*/ 83 w 384"/>
                  <a:gd name="T13" fmla="*/ 370 h 370"/>
                  <a:gd name="T14" fmla="*/ 116 w 384"/>
                  <a:gd name="T15" fmla="*/ 226 h 370"/>
                  <a:gd name="T16" fmla="*/ 249 w 384"/>
                  <a:gd name="T17" fmla="*/ 226 h 370"/>
                  <a:gd name="T18" fmla="*/ 218 w 384"/>
                  <a:gd name="T19" fmla="*/ 370 h 370"/>
                  <a:gd name="T20" fmla="*/ 298 w 384"/>
                  <a:gd name="T21" fmla="*/ 370 h 370"/>
                  <a:gd name="T22" fmla="*/ 384 w 384"/>
                  <a:gd name="T23" fmla="*/ 0 h 370"/>
                  <a:gd name="T24" fmla="*/ 301 w 384"/>
                  <a:gd name="T25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370">
                    <a:moveTo>
                      <a:pt x="301" y="0"/>
                    </a:moveTo>
                    <a:lnTo>
                      <a:pt x="270" y="139"/>
                    </a:lnTo>
                    <a:lnTo>
                      <a:pt x="135" y="139"/>
                    </a:lnTo>
                    <a:lnTo>
                      <a:pt x="168" y="0"/>
                    </a:lnTo>
                    <a:lnTo>
                      <a:pt x="85" y="0"/>
                    </a:lnTo>
                    <a:lnTo>
                      <a:pt x="0" y="370"/>
                    </a:lnTo>
                    <a:lnTo>
                      <a:pt x="83" y="370"/>
                    </a:lnTo>
                    <a:lnTo>
                      <a:pt x="116" y="226"/>
                    </a:lnTo>
                    <a:lnTo>
                      <a:pt x="249" y="226"/>
                    </a:lnTo>
                    <a:lnTo>
                      <a:pt x="218" y="370"/>
                    </a:lnTo>
                    <a:lnTo>
                      <a:pt x="298" y="370"/>
                    </a:lnTo>
                    <a:lnTo>
                      <a:pt x="384" y="0"/>
                    </a:lnTo>
                    <a:lnTo>
                      <a:pt x="3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56" name="Freeform 6"/>
              <p:cNvSpPr>
                <a:spLocks/>
              </p:cNvSpPr>
              <p:nvPr/>
            </p:nvSpPr>
            <p:spPr bwMode="auto">
              <a:xfrm>
                <a:off x="3570288" y="2478088"/>
                <a:ext cx="590550" cy="611188"/>
              </a:xfrm>
              <a:custGeom>
                <a:avLst/>
                <a:gdLst>
                  <a:gd name="T0" fmla="*/ 93 w 157"/>
                  <a:gd name="T1" fmla="*/ 1 h 160"/>
                  <a:gd name="T2" fmla="*/ 93 w 157"/>
                  <a:gd name="T3" fmla="*/ 2 h 160"/>
                  <a:gd name="T4" fmla="*/ 23 w 157"/>
                  <a:gd name="T5" fmla="*/ 41 h 160"/>
                  <a:gd name="T6" fmla="*/ 6 w 157"/>
                  <a:gd name="T7" fmla="*/ 115 h 160"/>
                  <a:gd name="T8" fmla="*/ 51 w 157"/>
                  <a:gd name="T9" fmla="*/ 155 h 160"/>
                  <a:gd name="T10" fmla="*/ 53 w 157"/>
                  <a:gd name="T11" fmla="*/ 155 h 160"/>
                  <a:gd name="T12" fmla="*/ 48 w 157"/>
                  <a:gd name="T13" fmla="*/ 155 h 160"/>
                  <a:gd name="T14" fmla="*/ 119 w 157"/>
                  <a:gd name="T15" fmla="*/ 155 h 160"/>
                  <a:gd name="T16" fmla="*/ 119 w 157"/>
                  <a:gd name="T17" fmla="*/ 155 h 160"/>
                  <a:gd name="T18" fmla="*/ 119 w 157"/>
                  <a:gd name="T19" fmla="*/ 155 h 160"/>
                  <a:gd name="T20" fmla="*/ 130 w 157"/>
                  <a:gd name="T21" fmla="*/ 121 h 160"/>
                  <a:gd name="T22" fmla="*/ 63 w 157"/>
                  <a:gd name="T23" fmla="*/ 121 h 160"/>
                  <a:gd name="T24" fmla="*/ 43 w 157"/>
                  <a:gd name="T25" fmla="*/ 94 h 160"/>
                  <a:gd name="T26" fmla="*/ 43 w 157"/>
                  <a:gd name="T27" fmla="*/ 88 h 160"/>
                  <a:gd name="T28" fmla="*/ 44 w 157"/>
                  <a:gd name="T29" fmla="*/ 84 h 160"/>
                  <a:gd name="T30" fmla="*/ 45 w 157"/>
                  <a:gd name="T31" fmla="*/ 83 h 160"/>
                  <a:gd name="T32" fmla="*/ 45 w 157"/>
                  <a:gd name="T33" fmla="*/ 83 h 160"/>
                  <a:gd name="T34" fmla="*/ 45 w 157"/>
                  <a:gd name="T35" fmla="*/ 83 h 160"/>
                  <a:gd name="T36" fmla="*/ 52 w 157"/>
                  <a:gd name="T37" fmla="*/ 61 h 160"/>
                  <a:gd name="T38" fmla="*/ 53 w 157"/>
                  <a:gd name="T39" fmla="*/ 60 h 160"/>
                  <a:gd name="T40" fmla="*/ 87 w 157"/>
                  <a:gd name="T41" fmla="*/ 36 h 160"/>
                  <a:gd name="T42" fmla="*/ 149 w 157"/>
                  <a:gd name="T43" fmla="*/ 36 h 160"/>
                  <a:gd name="T44" fmla="*/ 157 w 157"/>
                  <a:gd name="T45" fmla="*/ 2 h 160"/>
                  <a:gd name="T46" fmla="*/ 157 w 157"/>
                  <a:gd name="T47" fmla="*/ 1 h 160"/>
                  <a:gd name="T48" fmla="*/ 93 w 157"/>
                  <a:gd name="T4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60">
                    <a:moveTo>
                      <a:pt x="93" y="1"/>
                    </a:moveTo>
                    <a:cubicBezTo>
                      <a:pt x="93" y="2"/>
                      <a:pt x="93" y="2"/>
                      <a:pt x="93" y="2"/>
                    </a:cubicBezTo>
                    <a:cubicBezTo>
                      <a:pt x="45" y="0"/>
                      <a:pt x="23" y="41"/>
                      <a:pt x="23" y="41"/>
                    </a:cubicBezTo>
                    <a:cubicBezTo>
                      <a:pt x="0" y="76"/>
                      <a:pt x="6" y="115"/>
                      <a:pt x="6" y="115"/>
                    </a:cubicBezTo>
                    <a:cubicBezTo>
                      <a:pt x="12" y="160"/>
                      <a:pt x="51" y="155"/>
                      <a:pt x="51" y="155"/>
                    </a:cubicBezTo>
                    <a:cubicBezTo>
                      <a:pt x="53" y="155"/>
                      <a:pt x="53" y="155"/>
                      <a:pt x="53" y="155"/>
                    </a:cubicBezTo>
                    <a:cubicBezTo>
                      <a:pt x="48" y="155"/>
                      <a:pt x="48" y="155"/>
                      <a:pt x="48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30" y="121"/>
                      <a:pt x="130" y="121"/>
                      <a:pt x="130" y="121"/>
                    </a:cubicBezTo>
                    <a:cubicBezTo>
                      <a:pt x="63" y="121"/>
                      <a:pt x="63" y="121"/>
                      <a:pt x="63" y="121"/>
                    </a:cubicBezTo>
                    <a:cubicBezTo>
                      <a:pt x="44" y="121"/>
                      <a:pt x="42" y="101"/>
                      <a:pt x="43" y="94"/>
                    </a:cubicBezTo>
                    <a:cubicBezTo>
                      <a:pt x="43" y="92"/>
                      <a:pt x="43" y="90"/>
                      <a:pt x="43" y="88"/>
                    </a:cubicBezTo>
                    <a:cubicBezTo>
                      <a:pt x="44" y="87"/>
                      <a:pt x="44" y="85"/>
                      <a:pt x="44" y="84"/>
                    </a:cubicBezTo>
                    <a:cubicBezTo>
                      <a:pt x="44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7" y="71"/>
                      <a:pt x="51" y="64"/>
                      <a:pt x="52" y="61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9" y="34"/>
                      <a:pt x="87" y="36"/>
                      <a:pt x="87" y="36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57" y="2"/>
                      <a:pt x="157" y="2"/>
                      <a:pt x="157" y="2"/>
                    </a:cubicBezTo>
                    <a:cubicBezTo>
                      <a:pt x="157" y="1"/>
                      <a:pt x="157" y="1"/>
                      <a:pt x="157" y="1"/>
                    </a:cubicBezTo>
                    <a:lnTo>
                      <a:pt x="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57" name="Freeform 7"/>
              <p:cNvSpPr>
                <a:spLocks/>
              </p:cNvSpPr>
              <p:nvPr/>
            </p:nvSpPr>
            <p:spPr bwMode="auto">
              <a:xfrm>
                <a:off x="2941638" y="2481263"/>
                <a:ext cx="598488" cy="592138"/>
              </a:xfrm>
              <a:custGeom>
                <a:avLst/>
                <a:gdLst>
                  <a:gd name="T0" fmla="*/ 148 w 159"/>
                  <a:gd name="T1" fmla="*/ 38 h 155"/>
                  <a:gd name="T2" fmla="*/ 117 w 159"/>
                  <a:gd name="T3" fmla="*/ 1 h 155"/>
                  <a:gd name="T4" fmla="*/ 69 w 159"/>
                  <a:gd name="T5" fmla="*/ 33 h 155"/>
                  <a:gd name="T6" fmla="*/ 0 w 159"/>
                  <a:gd name="T7" fmla="*/ 155 h 155"/>
                  <a:gd name="T8" fmla="*/ 41 w 159"/>
                  <a:gd name="T9" fmla="*/ 155 h 155"/>
                  <a:gd name="T10" fmla="*/ 103 w 159"/>
                  <a:gd name="T11" fmla="*/ 44 h 155"/>
                  <a:gd name="T12" fmla="*/ 103 w 159"/>
                  <a:gd name="T13" fmla="*/ 44 h 155"/>
                  <a:gd name="T14" fmla="*/ 104 w 159"/>
                  <a:gd name="T15" fmla="*/ 43 h 155"/>
                  <a:gd name="T16" fmla="*/ 104 w 159"/>
                  <a:gd name="T17" fmla="*/ 42 h 155"/>
                  <a:gd name="T18" fmla="*/ 105 w 159"/>
                  <a:gd name="T19" fmla="*/ 41 h 155"/>
                  <a:gd name="T20" fmla="*/ 107 w 159"/>
                  <a:gd name="T21" fmla="*/ 40 h 155"/>
                  <a:gd name="T22" fmla="*/ 107 w 159"/>
                  <a:gd name="T23" fmla="*/ 40 h 155"/>
                  <a:gd name="T24" fmla="*/ 110 w 159"/>
                  <a:gd name="T25" fmla="*/ 43 h 155"/>
                  <a:gd name="T26" fmla="*/ 121 w 159"/>
                  <a:gd name="T27" fmla="*/ 155 h 155"/>
                  <a:gd name="T28" fmla="*/ 159 w 159"/>
                  <a:gd name="T29" fmla="*/ 155 h 155"/>
                  <a:gd name="T30" fmla="*/ 148 w 159"/>
                  <a:gd name="T31" fmla="*/ 3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55">
                    <a:moveTo>
                      <a:pt x="148" y="38"/>
                    </a:moveTo>
                    <a:cubicBezTo>
                      <a:pt x="147" y="2"/>
                      <a:pt x="117" y="1"/>
                      <a:pt x="117" y="1"/>
                    </a:cubicBezTo>
                    <a:cubicBezTo>
                      <a:pt x="86" y="0"/>
                      <a:pt x="69" y="33"/>
                      <a:pt x="69" y="3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3"/>
                      <a:pt x="104" y="43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2"/>
                      <a:pt x="105" y="41"/>
                      <a:pt x="105" y="41"/>
                    </a:cubicBezTo>
                    <a:cubicBezTo>
                      <a:pt x="106" y="40"/>
                      <a:pt x="107" y="39"/>
                      <a:pt x="107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39"/>
                      <a:pt x="110" y="43"/>
                      <a:pt x="110" y="43"/>
                    </a:cubicBezTo>
                    <a:cubicBezTo>
                      <a:pt x="121" y="155"/>
                      <a:pt x="121" y="155"/>
                      <a:pt x="121" y="155"/>
                    </a:cubicBezTo>
                    <a:cubicBezTo>
                      <a:pt x="159" y="155"/>
                      <a:pt x="159" y="155"/>
                      <a:pt x="159" y="155"/>
                    </a:cubicBezTo>
                    <a:lnTo>
                      <a:pt x="148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58" name="Freeform 8"/>
              <p:cNvSpPr>
                <a:spLocks/>
              </p:cNvSpPr>
              <p:nvPr/>
            </p:nvSpPr>
            <p:spPr bwMode="auto">
              <a:xfrm>
                <a:off x="2463801" y="2486025"/>
                <a:ext cx="617538" cy="587375"/>
              </a:xfrm>
              <a:custGeom>
                <a:avLst/>
                <a:gdLst>
                  <a:gd name="T0" fmla="*/ 115 w 164"/>
                  <a:gd name="T1" fmla="*/ 0 h 154"/>
                  <a:gd name="T2" fmla="*/ 37 w 164"/>
                  <a:gd name="T3" fmla="*/ 0 h 154"/>
                  <a:gd name="T4" fmla="*/ 28 w 164"/>
                  <a:gd name="T5" fmla="*/ 34 h 154"/>
                  <a:gd name="T6" fmla="*/ 101 w 164"/>
                  <a:gd name="T7" fmla="*/ 34 h 154"/>
                  <a:gd name="T8" fmla="*/ 118 w 164"/>
                  <a:gd name="T9" fmla="*/ 45 h 154"/>
                  <a:gd name="T10" fmla="*/ 118 w 164"/>
                  <a:gd name="T11" fmla="*/ 45 h 154"/>
                  <a:gd name="T12" fmla="*/ 116 w 164"/>
                  <a:gd name="T13" fmla="*/ 52 h 154"/>
                  <a:gd name="T14" fmla="*/ 100 w 164"/>
                  <a:gd name="T15" fmla="*/ 58 h 154"/>
                  <a:gd name="T16" fmla="*/ 62 w 164"/>
                  <a:gd name="T17" fmla="*/ 58 h 154"/>
                  <a:gd name="T18" fmla="*/ 11 w 164"/>
                  <a:gd name="T19" fmla="*/ 101 h 154"/>
                  <a:gd name="T20" fmla="*/ 0 w 164"/>
                  <a:gd name="T21" fmla="*/ 154 h 154"/>
                  <a:gd name="T22" fmla="*/ 36 w 164"/>
                  <a:gd name="T23" fmla="*/ 154 h 154"/>
                  <a:gd name="T24" fmla="*/ 44 w 164"/>
                  <a:gd name="T25" fmla="*/ 115 h 154"/>
                  <a:gd name="T26" fmla="*/ 75 w 164"/>
                  <a:gd name="T27" fmla="*/ 94 h 154"/>
                  <a:gd name="T28" fmla="*/ 104 w 164"/>
                  <a:gd name="T29" fmla="*/ 94 h 154"/>
                  <a:gd name="T30" fmla="*/ 154 w 164"/>
                  <a:gd name="T31" fmla="*/ 50 h 154"/>
                  <a:gd name="T32" fmla="*/ 156 w 164"/>
                  <a:gd name="T33" fmla="*/ 43 h 154"/>
                  <a:gd name="T34" fmla="*/ 115 w 164"/>
                  <a:gd name="T3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54">
                    <a:moveTo>
                      <a:pt x="11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4"/>
                      <a:pt x="120" y="32"/>
                      <a:pt x="118" y="45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7"/>
                      <a:pt x="117" y="49"/>
                      <a:pt x="116" y="52"/>
                    </a:cubicBezTo>
                    <a:cubicBezTo>
                      <a:pt x="114" y="55"/>
                      <a:pt x="110" y="59"/>
                      <a:pt x="100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24" y="54"/>
                      <a:pt x="11" y="101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4" y="115"/>
                      <a:pt x="45" y="94"/>
                      <a:pt x="75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4"/>
                      <a:pt x="138" y="96"/>
                      <a:pt x="154" y="50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43"/>
                      <a:pt x="164" y="0"/>
                      <a:pt x="1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59" name="Freeform 9"/>
              <p:cNvSpPr>
                <a:spLocks/>
              </p:cNvSpPr>
              <p:nvPr/>
            </p:nvSpPr>
            <p:spPr bwMode="auto">
              <a:xfrm>
                <a:off x="1173163" y="2486025"/>
                <a:ext cx="590550" cy="595313"/>
              </a:xfrm>
              <a:custGeom>
                <a:avLst/>
                <a:gdLst>
                  <a:gd name="T0" fmla="*/ 53 w 157"/>
                  <a:gd name="T1" fmla="*/ 46 h 156"/>
                  <a:gd name="T2" fmla="*/ 73 w 157"/>
                  <a:gd name="T3" fmla="*/ 34 h 156"/>
                  <a:gd name="T4" fmla="*/ 148 w 157"/>
                  <a:gd name="T5" fmla="*/ 34 h 156"/>
                  <a:gd name="T6" fmla="*/ 157 w 157"/>
                  <a:gd name="T7" fmla="*/ 0 h 156"/>
                  <a:gd name="T8" fmla="*/ 70 w 157"/>
                  <a:gd name="T9" fmla="*/ 0 h 156"/>
                  <a:gd name="T10" fmla="*/ 16 w 157"/>
                  <a:gd name="T11" fmla="*/ 46 h 156"/>
                  <a:gd name="T12" fmla="*/ 15 w 157"/>
                  <a:gd name="T13" fmla="*/ 54 h 156"/>
                  <a:gd name="T14" fmla="*/ 15 w 157"/>
                  <a:gd name="T15" fmla="*/ 54 h 156"/>
                  <a:gd name="T16" fmla="*/ 57 w 157"/>
                  <a:gd name="T17" fmla="*/ 92 h 156"/>
                  <a:gd name="T18" fmla="*/ 90 w 157"/>
                  <a:gd name="T19" fmla="*/ 92 h 156"/>
                  <a:gd name="T20" fmla="*/ 103 w 157"/>
                  <a:gd name="T21" fmla="*/ 100 h 156"/>
                  <a:gd name="T22" fmla="*/ 103 w 157"/>
                  <a:gd name="T23" fmla="*/ 100 h 156"/>
                  <a:gd name="T24" fmla="*/ 103 w 157"/>
                  <a:gd name="T25" fmla="*/ 102 h 156"/>
                  <a:gd name="T26" fmla="*/ 103 w 157"/>
                  <a:gd name="T27" fmla="*/ 101 h 156"/>
                  <a:gd name="T28" fmla="*/ 98 w 157"/>
                  <a:gd name="T29" fmla="*/ 116 h 156"/>
                  <a:gd name="T30" fmla="*/ 82 w 157"/>
                  <a:gd name="T31" fmla="*/ 119 h 156"/>
                  <a:gd name="T32" fmla="*/ 8 w 157"/>
                  <a:gd name="T33" fmla="*/ 119 h 156"/>
                  <a:gd name="T34" fmla="*/ 0 w 157"/>
                  <a:gd name="T35" fmla="*/ 154 h 156"/>
                  <a:gd name="T36" fmla="*/ 88 w 157"/>
                  <a:gd name="T37" fmla="*/ 154 h 156"/>
                  <a:gd name="T38" fmla="*/ 134 w 157"/>
                  <a:gd name="T39" fmla="*/ 117 h 156"/>
                  <a:gd name="T40" fmla="*/ 135 w 157"/>
                  <a:gd name="T41" fmla="*/ 113 h 156"/>
                  <a:gd name="T42" fmla="*/ 135 w 157"/>
                  <a:gd name="T43" fmla="*/ 112 h 156"/>
                  <a:gd name="T44" fmla="*/ 135 w 157"/>
                  <a:gd name="T45" fmla="*/ 112 h 156"/>
                  <a:gd name="T46" fmla="*/ 138 w 157"/>
                  <a:gd name="T47" fmla="*/ 102 h 156"/>
                  <a:gd name="T48" fmla="*/ 138 w 157"/>
                  <a:gd name="T49" fmla="*/ 101 h 156"/>
                  <a:gd name="T50" fmla="*/ 103 w 157"/>
                  <a:gd name="T51" fmla="*/ 59 h 156"/>
                  <a:gd name="T52" fmla="*/ 70 w 157"/>
                  <a:gd name="T53" fmla="*/ 59 h 156"/>
                  <a:gd name="T54" fmla="*/ 53 w 157"/>
                  <a:gd name="T55" fmla="*/ 52 h 156"/>
                  <a:gd name="T56" fmla="*/ 53 w 157"/>
                  <a:gd name="T57" fmla="*/ 52 h 156"/>
                  <a:gd name="T58" fmla="*/ 53 w 157"/>
                  <a:gd name="T59" fmla="*/ 52 h 156"/>
                  <a:gd name="T60" fmla="*/ 53 w 157"/>
                  <a:gd name="T61" fmla="*/ 51 h 156"/>
                  <a:gd name="T62" fmla="*/ 53 w 157"/>
                  <a:gd name="T63" fmla="*/ 4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156">
                    <a:moveTo>
                      <a:pt x="53" y="46"/>
                    </a:moveTo>
                    <a:cubicBezTo>
                      <a:pt x="53" y="46"/>
                      <a:pt x="58" y="33"/>
                      <a:pt x="73" y="34"/>
                    </a:cubicBezTo>
                    <a:cubicBezTo>
                      <a:pt x="148" y="34"/>
                      <a:pt x="148" y="34"/>
                      <a:pt x="148" y="34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23" y="0"/>
                      <a:pt x="16" y="46"/>
                    </a:cubicBezTo>
                    <a:cubicBezTo>
                      <a:pt x="15" y="49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61"/>
                      <a:pt x="15" y="90"/>
                      <a:pt x="57" y="92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90" y="92"/>
                      <a:pt x="100" y="91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3" y="100"/>
                      <a:pt x="103" y="100"/>
                      <a:pt x="103" y="102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3" y="101"/>
                      <a:pt x="105" y="111"/>
                      <a:pt x="98" y="116"/>
                    </a:cubicBezTo>
                    <a:cubicBezTo>
                      <a:pt x="91" y="119"/>
                      <a:pt x="82" y="119"/>
                      <a:pt x="82" y="119"/>
                    </a:cubicBezTo>
                    <a:cubicBezTo>
                      <a:pt x="8" y="119"/>
                      <a:pt x="8" y="119"/>
                      <a:pt x="8" y="119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88" y="154"/>
                      <a:pt x="88" y="154"/>
                      <a:pt x="88" y="154"/>
                    </a:cubicBezTo>
                    <a:cubicBezTo>
                      <a:pt x="88" y="154"/>
                      <a:pt x="119" y="156"/>
                      <a:pt x="134" y="117"/>
                    </a:cubicBezTo>
                    <a:cubicBezTo>
                      <a:pt x="134" y="116"/>
                      <a:pt x="135" y="114"/>
                      <a:pt x="135" y="113"/>
                    </a:cubicBezTo>
                    <a:cubicBezTo>
                      <a:pt x="135" y="113"/>
                      <a:pt x="135" y="112"/>
                      <a:pt x="135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6" y="108"/>
                      <a:pt x="137" y="105"/>
                      <a:pt x="138" y="102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47" y="59"/>
                      <a:pt x="103" y="59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0" y="59"/>
                      <a:pt x="55" y="61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49"/>
                      <a:pt x="53" y="47"/>
                      <a:pt x="5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</p:grpSp>
      </p:grpSp>
      <p:pic>
        <p:nvPicPr>
          <p:cNvPr id="160" name="그림 1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551910" y="3003996"/>
            <a:ext cx="246750" cy="37787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2"/>
          <a:srcRect r="7507" b="32590"/>
          <a:stretch/>
        </p:blipFill>
        <p:spPr>
          <a:xfrm>
            <a:off x="1134689" y="2322085"/>
            <a:ext cx="513136" cy="706865"/>
          </a:xfrm>
          <a:prstGeom prst="rect">
            <a:avLst/>
          </a:prstGeom>
        </p:spPr>
      </p:pic>
      <p:sp>
        <p:nvSpPr>
          <p:cNvPr id="172" name="Freeform 5"/>
          <p:cNvSpPr>
            <a:spLocks/>
          </p:cNvSpPr>
          <p:nvPr/>
        </p:nvSpPr>
        <p:spPr bwMode="auto">
          <a:xfrm rot="3913152" flipH="1" flipV="1">
            <a:off x="2094198" y="1918971"/>
            <a:ext cx="2054368" cy="2204807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75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3"/>
          <a:srcRect r="6362" b="34925"/>
          <a:stretch/>
        </p:blipFill>
        <p:spPr>
          <a:xfrm>
            <a:off x="3026989" y="2277509"/>
            <a:ext cx="519486" cy="678416"/>
          </a:xfrm>
          <a:prstGeom prst="rect">
            <a:avLst/>
          </a:prstGeom>
        </p:spPr>
      </p:pic>
      <p:grpSp>
        <p:nvGrpSpPr>
          <p:cNvPr id="133" name="그룹 132"/>
          <p:cNvGrpSpPr/>
          <p:nvPr/>
        </p:nvGrpSpPr>
        <p:grpSpPr>
          <a:xfrm>
            <a:off x="3320080" y="3035095"/>
            <a:ext cx="963860" cy="380078"/>
            <a:chOff x="376855" y="2539795"/>
            <a:chExt cx="963860" cy="380078"/>
          </a:xfrm>
        </p:grpSpPr>
        <p:sp>
          <p:nvSpPr>
            <p:cNvPr id="134" name="TextBox 133"/>
            <p:cNvSpPr txBox="1"/>
            <p:nvPr/>
          </p:nvSpPr>
          <p:spPr>
            <a:xfrm>
              <a:off x="376855" y="2642874"/>
              <a:ext cx="963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CHINA</a:t>
              </a:r>
            </a:p>
          </p:txBody>
        </p:sp>
        <p:grpSp>
          <p:nvGrpSpPr>
            <p:cNvPr id="135" name="그룹 134"/>
            <p:cNvGrpSpPr/>
            <p:nvPr/>
          </p:nvGrpSpPr>
          <p:grpSpPr>
            <a:xfrm>
              <a:off x="466800" y="2539795"/>
              <a:ext cx="655876" cy="134172"/>
              <a:chOff x="1173163" y="2478088"/>
              <a:chExt cx="2987675" cy="611188"/>
            </a:xfrm>
            <a:solidFill>
              <a:schemeClr val="tx1"/>
            </a:solidFill>
          </p:grpSpPr>
          <p:sp>
            <p:nvSpPr>
              <p:cNvPr id="136" name="Freeform 5"/>
              <p:cNvSpPr>
                <a:spLocks/>
              </p:cNvSpPr>
              <p:nvPr/>
            </p:nvSpPr>
            <p:spPr bwMode="auto">
              <a:xfrm>
                <a:off x="1700213" y="2486025"/>
                <a:ext cx="609600" cy="587375"/>
              </a:xfrm>
              <a:custGeom>
                <a:avLst/>
                <a:gdLst>
                  <a:gd name="T0" fmla="*/ 301 w 384"/>
                  <a:gd name="T1" fmla="*/ 0 h 370"/>
                  <a:gd name="T2" fmla="*/ 270 w 384"/>
                  <a:gd name="T3" fmla="*/ 139 h 370"/>
                  <a:gd name="T4" fmla="*/ 135 w 384"/>
                  <a:gd name="T5" fmla="*/ 139 h 370"/>
                  <a:gd name="T6" fmla="*/ 168 w 384"/>
                  <a:gd name="T7" fmla="*/ 0 h 370"/>
                  <a:gd name="T8" fmla="*/ 85 w 384"/>
                  <a:gd name="T9" fmla="*/ 0 h 370"/>
                  <a:gd name="T10" fmla="*/ 0 w 384"/>
                  <a:gd name="T11" fmla="*/ 370 h 370"/>
                  <a:gd name="T12" fmla="*/ 83 w 384"/>
                  <a:gd name="T13" fmla="*/ 370 h 370"/>
                  <a:gd name="T14" fmla="*/ 116 w 384"/>
                  <a:gd name="T15" fmla="*/ 226 h 370"/>
                  <a:gd name="T16" fmla="*/ 249 w 384"/>
                  <a:gd name="T17" fmla="*/ 226 h 370"/>
                  <a:gd name="T18" fmla="*/ 218 w 384"/>
                  <a:gd name="T19" fmla="*/ 370 h 370"/>
                  <a:gd name="T20" fmla="*/ 298 w 384"/>
                  <a:gd name="T21" fmla="*/ 370 h 370"/>
                  <a:gd name="T22" fmla="*/ 384 w 384"/>
                  <a:gd name="T23" fmla="*/ 0 h 370"/>
                  <a:gd name="T24" fmla="*/ 301 w 384"/>
                  <a:gd name="T25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370">
                    <a:moveTo>
                      <a:pt x="301" y="0"/>
                    </a:moveTo>
                    <a:lnTo>
                      <a:pt x="270" y="139"/>
                    </a:lnTo>
                    <a:lnTo>
                      <a:pt x="135" y="139"/>
                    </a:lnTo>
                    <a:lnTo>
                      <a:pt x="168" y="0"/>
                    </a:lnTo>
                    <a:lnTo>
                      <a:pt x="85" y="0"/>
                    </a:lnTo>
                    <a:lnTo>
                      <a:pt x="0" y="370"/>
                    </a:lnTo>
                    <a:lnTo>
                      <a:pt x="83" y="370"/>
                    </a:lnTo>
                    <a:lnTo>
                      <a:pt x="116" y="226"/>
                    </a:lnTo>
                    <a:lnTo>
                      <a:pt x="249" y="226"/>
                    </a:lnTo>
                    <a:lnTo>
                      <a:pt x="218" y="370"/>
                    </a:lnTo>
                    <a:lnTo>
                      <a:pt x="298" y="370"/>
                    </a:lnTo>
                    <a:lnTo>
                      <a:pt x="384" y="0"/>
                    </a:lnTo>
                    <a:lnTo>
                      <a:pt x="3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37" name="Freeform 6"/>
              <p:cNvSpPr>
                <a:spLocks/>
              </p:cNvSpPr>
              <p:nvPr/>
            </p:nvSpPr>
            <p:spPr bwMode="auto">
              <a:xfrm>
                <a:off x="3570288" y="2478088"/>
                <a:ext cx="590550" cy="611188"/>
              </a:xfrm>
              <a:custGeom>
                <a:avLst/>
                <a:gdLst>
                  <a:gd name="T0" fmla="*/ 93 w 157"/>
                  <a:gd name="T1" fmla="*/ 1 h 160"/>
                  <a:gd name="T2" fmla="*/ 93 w 157"/>
                  <a:gd name="T3" fmla="*/ 2 h 160"/>
                  <a:gd name="T4" fmla="*/ 23 w 157"/>
                  <a:gd name="T5" fmla="*/ 41 h 160"/>
                  <a:gd name="T6" fmla="*/ 6 w 157"/>
                  <a:gd name="T7" fmla="*/ 115 h 160"/>
                  <a:gd name="T8" fmla="*/ 51 w 157"/>
                  <a:gd name="T9" fmla="*/ 155 h 160"/>
                  <a:gd name="T10" fmla="*/ 53 w 157"/>
                  <a:gd name="T11" fmla="*/ 155 h 160"/>
                  <a:gd name="T12" fmla="*/ 48 w 157"/>
                  <a:gd name="T13" fmla="*/ 155 h 160"/>
                  <a:gd name="T14" fmla="*/ 119 w 157"/>
                  <a:gd name="T15" fmla="*/ 155 h 160"/>
                  <a:gd name="T16" fmla="*/ 119 w 157"/>
                  <a:gd name="T17" fmla="*/ 155 h 160"/>
                  <a:gd name="T18" fmla="*/ 119 w 157"/>
                  <a:gd name="T19" fmla="*/ 155 h 160"/>
                  <a:gd name="T20" fmla="*/ 130 w 157"/>
                  <a:gd name="T21" fmla="*/ 121 h 160"/>
                  <a:gd name="T22" fmla="*/ 63 w 157"/>
                  <a:gd name="T23" fmla="*/ 121 h 160"/>
                  <a:gd name="T24" fmla="*/ 43 w 157"/>
                  <a:gd name="T25" fmla="*/ 94 h 160"/>
                  <a:gd name="T26" fmla="*/ 43 w 157"/>
                  <a:gd name="T27" fmla="*/ 88 h 160"/>
                  <a:gd name="T28" fmla="*/ 44 w 157"/>
                  <a:gd name="T29" fmla="*/ 84 h 160"/>
                  <a:gd name="T30" fmla="*/ 45 w 157"/>
                  <a:gd name="T31" fmla="*/ 83 h 160"/>
                  <a:gd name="T32" fmla="*/ 45 w 157"/>
                  <a:gd name="T33" fmla="*/ 83 h 160"/>
                  <a:gd name="T34" fmla="*/ 45 w 157"/>
                  <a:gd name="T35" fmla="*/ 83 h 160"/>
                  <a:gd name="T36" fmla="*/ 52 w 157"/>
                  <a:gd name="T37" fmla="*/ 61 h 160"/>
                  <a:gd name="T38" fmla="*/ 53 w 157"/>
                  <a:gd name="T39" fmla="*/ 60 h 160"/>
                  <a:gd name="T40" fmla="*/ 87 w 157"/>
                  <a:gd name="T41" fmla="*/ 36 h 160"/>
                  <a:gd name="T42" fmla="*/ 149 w 157"/>
                  <a:gd name="T43" fmla="*/ 36 h 160"/>
                  <a:gd name="T44" fmla="*/ 157 w 157"/>
                  <a:gd name="T45" fmla="*/ 2 h 160"/>
                  <a:gd name="T46" fmla="*/ 157 w 157"/>
                  <a:gd name="T47" fmla="*/ 1 h 160"/>
                  <a:gd name="T48" fmla="*/ 93 w 157"/>
                  <a:gd name="T4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60">
                    <a:moveTo>
                      <a:pt x="93" y="1"/>
                    </a:moveTo>
                    <a:cubicBezTo>
                      <a:pt x="93" y="2"/>
                      <a:pt x="93" y="2"/>
                      <a:pt x="93" y="2"/>
                    </a:cubicBezTo>
                    <a:cubicBezTo>
                      <a:pt x="45" y="0"/>
                      <a:pt x="23" y="41"/>
                      <a:pt x="23" y="41"/>
                    </a:cubicBezTo>
                    <a:cubicBezTo>
                      <a:pt x="0" y="76"/>
                      <a:pt x="6" y="115"/>
                      <a:pt x="6" y="115"/>
                    </a:cubicBezTo>
                    <a:cubicBezTo>
                      <a:pt x="12" y="160"/>
                      <a:pt x="51" y="155"/>
                      <a:pt x="51" y="155"/>
                    </a:cubicBezTo>
                    <a:cubicBezTo>
                      <a:pt x="53" y="155"/>
                      <a:pt x="53" y="155"/>
                      <a:pt x="53" y="155"/>
                    </a:cubicBezTo>
                    <a:cubicBezTo>
                      <a:pt x="48" y="155"/>
                      <a:pt x="48" y="155"/>
                      <a:pt x="48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30" y="121"/>
                      <a:pt x="130" y="121"/>
                      <a:pt x="130" y="121"/>
                    </a:cubicBezTo>
                    <a:cubicBezTo>
                      <a:pt x="63" y="121"/>
                      <a:pt x="63" y="121"/>
                      <a:pt x="63" y="121"/>
                    </a:cubicBezTo>
                    <a:cubicBezTo>
                      <a:pt x="44" y="121"/>
                      <a:pt x="42" y="101"/>
                      <a:pt x="43" y="94"/>
                    </a:cubicBezTo>
                    <a:cubicBezTo>
                      <a:pt x="43" y="92"/>
                      <a:pt x="43" y="90"/>
                      <a:pt x="43" y="88"/>
                    </a:cubicBezTo>
                    <a:cubicBezTo>
                      <a:pt x="44" y="87"/>
                      <a:pt x="44" y="85"/>
                      <a:pt x="44" y="84"/>
                    </a:cubicBezTo>
                    <a:cubicBezTo>
                      <a:pt x="44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7" y="71"/>
                      <a:pt x="51" y="64"/>
                      <a:pt x="52" y="61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9" y="34"/>
                      <a:pt x="87" y="36"/>
                      <a:pt x="87" y="36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57" y="2"/>
                      <a:pt x="157" y="2"/>
                      <a:pt x="157" y="2"/>
                    </a:cubicBezTo>
                    <a:cubicBezTo>
                      <a:pt x="157" y="1"/>
                      <a:pt x="157" y="1"/>
                      <a:pt x="157" y="1"/>
                    </a:cubicBezTo>
                    <a:lnTo>
                      <a:pt x="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38" name="Freeform 7"/>
              <p:cNvSpPr>
                <a:spLocks/>
              </p:cNvSpPr>
              <p:nvPr/>
            </p:nvSpPr>
            <p:spPr bwMode="auto">
              <a:xfrm>
                <a:off x="2941638" y="2481263"/>
                <a:ext cx="598488" cy="592138"/>
              </a:xfrm>
              <a:custGeom>
                <a:avLst/>
                <a:gdLst>
                  <a:gd name="T0" fmla="*/ 148 w 159"/>
                  <a:gd name="T1" fmla="*/ 38 h 155"/>
                  <a:gd name="T2" fmla="*/ 117 w 159"/>
                  <a:gd name="T3" fmla="*/ 1 h 155"/>
                  <a:gd name="T4" fmla="*/ 69 w 159"/>
                  <a:gd name="T5" fmla="*/ 33 h 155"/>
                  <a:gd name="T6" fmla="*/ 0 w 159"/>
                  <a:gd name="T7" fmla="*/ 155 h 155"/>
                  <a:gd name="T8" fmla="*/ 41 w 159"/>
                  <a:gd name="T9" fmla="*/ 155 h 155"/>
                  <a:gd name="T10" fmla="*/ 103 w 159"/>
                  <a:gd name="T11" fmla="*/ 44 h 155"/>
                  <a:gd name="T12" fmla="*/ 103 w 159"/>
                  <a:gd name="T13" fmla="*/ 44 h 155"/>
                  <a:gd name="T14" fmla="*/ 104 w 159"/>
                  <a:gd name="T15" fmla="*/ 43 h 155"/>
                  <a:gd name="T16" fmla="*/ 104 w 159"/>
                  <a:gd name="T17" fmla="*/ 42 h 155"/>
                  <a:gd name="T18" fmla="*/ 105 w 159"/>
                  <a:gd name="T19" fmla="*/ 41 h 155"/>
                  <a:gd name="T20" fmla="*/ 107 w 159"/>
                  <a:gd name="T21" fmla="*/ 40 h 155"/>
                  <a:gd name="T22" fmla="*/ 107 w 159"/>
                  <a:gd name="T23" fmla="*/ 40 h 155"/>
                  <a:gd name="T24" fmla="*/ 110 w 159"/>
                  <a:gd name="T25" fmla="*/ 43 h 155"/>
                  <a:gd name="T26" fmla="*/ 121 w 159"/>
                  <a:gd name="T27" fmla="*/ 155 h 155"/>
                  <a:gd name="T28" fmla="*/ 159 w 159"/>
                  <a:gd name="T29" fmla="*/ 155 h 155"/>
                  <a:gd name="T30" fmla="*/ 148 w 159"/>
                  <a:gd name="T31" fmla="*/ 3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55">
                    <a:moveTo>
                      <a:pt x="148" y="38"/>
                    </a:moveTo>
                    <a:cubicBezTo>
                      <a:pt x="147" y="2"/>
                      <a:pt x="117" y="1"/>
                      <a:pt x="117" y="1"/>
                    </a:cubicBezTo>
                    <a:cubicBezTo>
                      <a:pt x="86" y="0"/>
                      <a:pt x="69" y="33"/>
                      <a:pt x="69" y="3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3"/>
                      <a:pt x="104" y="43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2"/>
                      <a:pt x="105" y="41"/>
                      <a:pt x="105" y="41"/>
                    </a:cubicBezTo>
                    <a:cubicBezTo>
                      <a:pt x="106" y="40"/>
                      <a:pt x="107" y="39"/>
                      <a:pt x="107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39"/>
                      <a:pt x="110" y="43"/>
                      <a:pt x="110" y="43"/>
                    </a:cubicBezTo>
                    <a:cubicBezTo>
                      <a:pt x="121" y="155"/>
                      <a:pt x="121" y="155"/>
                      <a:pt x="121" y="155"/>
                    </a:cubicBezTo>
                    <a:cubicBezTo>
                      <a:pt x="159" y="155"/>
                      <a:pt x="159" y="155"/>
                      <a:pt x="159" y="155"/>
                    </a:cubicBezTo>
                    <a:lnTo>
                      <a:pt x="148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39" name="Freeform 8"/>
              <p:cNvSpPr>
                <a:spLocks/>
              </p:cNvSpPr>
              <p:nvPr/>
            </p:nvSpPr>
            <p:spPr bwMode="auto">
              <a:xfrm>
                <a:off x="2463801" y="2486025"/>
                <a:ext cx="617538" cy="587375"/>
              </a:xfrm>
              <a:custGeom>
                <a:avLst/>
                <a:gdLst>
                  <a:gd name="T0" fmla="*/ 115 w 164"/>
                  <a:gd name="T1" fmla="*/ 0 h 154"/>
                  <a:gd name="T2" fmla="*/ 37 w 164"/>
                  <a:gd name="T3" fmla="*/ 0 h 154"/>
                  <a:gd name="T4" fmla="*/ 28 w 164"/>
                  <a:gd name="T5" fmla="*/ 34 h 154"/>
                  <a:gd name="T6" fmla="*/ 101 w 164"/>
                  <a:gd name="T7" fmla="*/ 34 h 154"/>
                  <a:gd name="T8" fmla="*/ 118 w 164"/>
                  <a:gd name="T9" fmla="*/ 45 h 154"/>
                  <a:gd name="T10" fmla="*/ 118 w 164"/>
                  <a:gd name="T11" fmla="*/ 45 h 154"/>
                  <a:gd name="T12" fmla="*/ 116 w 164"/>
                  <a:gd name="T13" fmla="*/ 52 h 154"/>
                  <a:gd name="T14" fmla="*/ 100 w 164"/>
                  <a:gd name="T15" fmla="*/ 58 h 154"/>
                  <a:gd name="T16" fmla="*/ 62 w 164"/>
                  <a:gd name="T17" fmla="*/ 58 h 154"/>
                  <a:gd name="T18" fmla="*/ 11 w 164"/>
                  <a:gd name="T19" fmla="*/ 101 h 154"/>
                  <a:gd name="T20" fmla="*/ 0 w 164"/>
                  <a:gd name="T21" fmla="*/ 154 h 154"/>
                  <a:gd name="T22" fmla="*/ 36 w 164"/>
                  <a:gd name="T23" fmla="*/ 154 h 154"/>
                  <a:gd name="T24" fmla="*/ 44 w 164"/>
                  <a:gd name="T25" fmla="*/ 115 h 154"/>
                  <a:gd name="T26" fmla="*/ 75 w 164"/>
                  <a:gd name="T27" fmla="*/ 94 h 154"/>
                  <a:gd name="T28" fmla="*/ 104 w 164"/>
                  <a:gd name="T29" fmla="*/ 94 h 154"/>
                  <a:gd name="T30" fmla="*/ 154 w 164"/>
                  <a:gd name="T31" fmla="*/ 50 h 154"/>
                  <a:gd name="T32" fmla="*/ 156 w 164"/>
                  <a:gd name="T33" fmla="*/ 43 h 154"/>
                  <a:gd name="T34" fmla="*/ 115 w 164"/>
                  <a:gd name="T3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54">
                    <a:moveTo>
                      <a:pt x="11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4"/>
                      <a:pt x="120" y="32"/>
                      <a:pt x="118" y="45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7"/>
                      <a:pt x="117" y="49"/>
                      <a:pt x="116" y="52"/>
                    </a:cubicBezTo>
                    <a:cubicBezTo>
                      <a:pt x="114" y="55"/>
                      <a:pt x="110" y="59"/>
                      <a:pt x="100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24" y="54"/>
                      <a:pt x="11" y="101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4" y="115"/>
                      <a:pt x="45" y="94"/>
                      <a:pt x="75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4"/>
                      <a:pt x="138" y="96"/>
                      <a:pt x="154" y="50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43"/>
                      <a:pt x="164" y="0"/>
                      <a:pt x="1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40" name="Freeform 9"/>
              <p:cNvSpPr>
                <a:spLocks/>
              </p:cNvSpPr>
              <p:nvPr/>
            </p:nvSpPr>
            <p:spPr bwMode="auto">
              <a:xfrm>
                <a:off x="1173163" y="2486025"/>
                <a:ext cx="590550" cy="595313"/>
              </a:xfrm>
              <a:custGeom>
                <a:avLst/>
                <a:gdLst>
                  <a:gd name="T0" fmla="*/ 53 w 157"/>
                  <a:gd name="T1" fmla="*/ 46 h 156"/>
                  <a:gd name="T2" fmla="*/ 73 w 157"/>
                  <a:gd name="T3" fmla="*/ 34 h 156"/>
                  <a:gd name="T4" fmla="*/ 148 w 157"/>
                  <a:gd name="T5" fmla="*/ 34 h 156"/>
                  <a:gd name="T6" fmla="*/ 157 w 157"/>
                  <a:gd name="T7" fmla="*/ 0 h 156"/>
                  <a:gd name="T8" fmla="*/ 70 w 157"/>
                  <a:gd name="T9" fmla="*/ 0 h 156"/>
                  <a:gd name="T10" fmla="*/ 16 w 157"/>
                  <a:gd name="T11" fmla="*/ 46 h 156"/>
                  <a:gd name="T12" fmla="*/ 15 w 157"/>
                  <a:gd name="T13" fmla="*/ 54 h 156"/>
                  <a:gd name="T14" fmla="*/ 15 w 157"/>
                  <a:gd name="T15" fmla="*/ 54 h 156"/>
                  <a:gd name="T16" fmla="*/ 57 w 157"/>
                  <a:gd name="T17" fmla="*/ 92 h 156"/>
                  <a:gd name="T18" fmla="*/ 90 w 157"/>
                  <a:gd name="T19" fmla="*/ 92 h 156"/>
                  <a:gd name="T20" fmla="*/ 103 w 157"/>
                  <a:gd name="T21" fmla="*/ 100 h 156"/>
                  <a:gd name="T22" fmla="*/ 103 w 157"/>
                  <a:gd name="T23" fmla="*/ 100 h 156"/>
                  <a:gd name="T24" fmla="*/ 103 w 157"/>
                  <a:gd name="T25" fmla="*/ 102 h 156"/>
                  <a:gd name="T26" fmla="*/ 103 w 157"/>
                  <a:gd name="T27" fmla="*/ 101 h 156"/>
                  <a:gd name="T28" fmla="*/ 98 w 157"/>
                  <a:gd name="T29" fmla="*/ 116 h 156"/>
                  <a:gd name="T30" fmla="*/ 82 w 157"/>
                  <a:gd name="T31" fmla="*/ 119 h 156"/>
                  <a:gd name="T32" fmla="*/ 8 w 157"/>
                  <a:gd name="T33" fmla="*/ 119 h 156"/>
                  <a:gd name="T34" fmla="*/ 0 w 157"/>
                  <a:gd name="T35" fmla="*/ 154 h 156"/>
                  <a:gd name="T36" fmla="*/ 88 w 157"/>
                  <a:gd name="T37" fmla="*/ 154 h 156"/>
                  <a:gd name="T38" fmla="*/ 134 w 157"/>
                  <a:gd name="T39" fmla="*/ 117 h 156"/>
                  <a:gd name="T40" fmla="*/ 135 w 157"/>
                  <a:gd name="T41" fmla="*/ 113 h 156"/>
                  <a:gd name="T42" fmla="*/ 135 w 157"/>
                  <a:gd name="T43" fmla="*/ 112 h 156"/>
                  <a:gd name="T44" fmla="*/ 135 w 157"/>
                  <a:gd name="T45" fmla="*/ 112 h 156"/>
                  <a:gd name="T46" fmla="*/ 138 w 157"/>
                  <a:gd name="T47" fmla="*/ 102 h 156"/>
                  <a:gd name="T48" fmla="*/ 138 w 157"/>
                  <a:gd name="T49" fmla="*/ 101 h 156"/>
                  <a:gd name="T50" fmla="*/ 103 w 157"/>
                  <a:gd name="T51" fmla="*/ 59 h 156"/>
                  <a:gd name="T52" fmla="*/ 70 w 157"/>
                  <a:gd name="T53" fmla="*/ 59 h 156"/>
                  <a:gd name="T54" fmla="*/ 53 w 157"/>
                  <a:gd name="T55" fmla="*/ 52 h 156"/>
                  <a:gd name="T56" fmla="*/ 53 w 157"/>
                  <a:gd name="T57" fmla="*/ 52 h 156"/>
                  <a:gd name="T58" fmla="*/ 53 w 157"/>
                  <a:gd name="T59" fmla="*/ 52 h 156"/>
                  <a:gd name="T60" fmla="*/ 53 w 157"/>
                  <a:gd name="T61" fmla="*/ 51 h 156"/>
                  <a:gd name="T62" fmla="*/ 53 w 157"/>
                  <a:gd name="T63" fmla="*/ 4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156">
                    <a:moveTo>
                      <a:pt x="53" y="46"/>
                    </a:moveTo>
                    <a:cubicBezTo>
                      <a:pt x="53" y="46"/>
                      <a:pt x="58" y="33"/>
                      <a:pt x="73" y="34"/>
                    </a:cubicBezTo>
                    <a:cubicBezTo>
                      <a:pt x="148" y="34"/>
                      <a:pt x="148" y="34"/>
                      <a:pt x="148" y="34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23" y="0"/>
                      <a:pt x="16" y="46"/>
                    </a:cubicBezTo>
                    <a:cubicBezTo>
                      <a:pt x="15" y="49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61"/>
                      <a:pt x="15" y="90"/>
                      <a:pt x="57" y="92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90" y="92"/>
                      <a:pt x="100" y="91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3" y="100"/>
                      <a:pt x="103" y="100"/>
                      <a:pt x="103" y="102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3" y="101"/>
                      <a:pt x="105" y="111"/>
                      <a:pt x="98" y="116"/>
                    </a:cubicBezTo>
                    <a:cubicBezTo>
                      <a:pt x="91" y="119"/>
                      <a:pt x="82" y="119"/>
                      <a:pt x="82" y="119"/>
                    </a:cubicBezTo>
                    <a:cubicBezTo>
                      <a:pt x="8" y="119"/>
                      <a:pt x="8" y="119"/>
                      <a:pt x="8" y="119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88" y="154"/>
                      <a:pt x="88" y="154"/>
                      <a:pt x="88" y="154"/>
                    </a:cubicBezTo>
                    <a:cubicBezTo>
                      <a:pt x="88" y="154"/>
                      <a:pt x="119" y="156"/>
                      <a:pt x="134" y="117"/>
                    </a:cubicBezTo>
                    <a:cubicBezTo>
                      <a:pt x="134" y="116"/>
                      <a:pt x="135" y="114"/>
                      <a:pt x="135" y="113"/>
                    </a:cubicBezTo>
                    <a:cubicBezTo>
                      <a:pt x="135" y="113"/>
                      <a:pt x="135" y="112"/>
                      <a:pt x="135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6" y="108"/>
                      <a:pt x="137" y="105"/>
                      <a:pt x="138" y="102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47" y="59"/>
                      <a:pt x="103" y="59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0" y="59"/>
                      <a:pt x="55" y="61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49"/>
                      <a:pt x="53" y="47"/>
                      <a:pt x="5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</p:grpSp>
      </p:grpSp>
      <p:pic>
        <p:nvPicPr>
          <p:cNvPr id="141" name="그림 1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134625" y="2962380"/>
            <a:ext cx="246750" cy="37787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6" name="Freeform 5"/>
          <p:cNvSpPr>
            <a:spLocks/>
          </p:cNvSpPr>
          <p:nvPr/>
        </p:nvSpPr>
        <p:spPr bwMode="auto">
          <a:xfrm rot="3532994" flipH="1" flipV="1">
            <a:off x="3480855" y="2735440"/>
            <a:ext cx="916007" cy="788593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4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7" name="Freeform 5"/>
          <p:cNvSpPr>
            <a:spLocks/>
          </p:cNvSpPr>
          <p:nvPr/>
        </p:nvSpPr>
        <p:spPr bwMode="auto">
          <a:xfrm rot="18559713" flipV="1">
            <a:off x="4403513" y="1492324"/>
            <a:ext cx="3082928" cy="2344058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4"/>
          <a:srcRect t="-1" r="10940" b="33196"/>
          <a:stretch/>
        </p:blipFill>
        <p:spPr>
          <a:xfrm>
            <a:off x="4271589" y="2282398"/>
            <a:ext cx="494086" cy="700515"/>
          </a:xfrm>
          <a:prstGeom prst="rect">
            <a:avLst/>
          </a:prstGeom>
        </p:spPr>
      </p:pic>
      <p:sp>
        <p:nvSpPr>
          <p:cNvPr id="179" name="Freeform 5"/>
          <p:cNvSpPr>
            <a:spLocks/>
          </p:cNvSpPr>
          <p:nvPr/>
        </p:nvSpPr>
        <p:spPr bwMode="auto">
          <a:xfrm rot="18486441" flipV="1">
            <a:off x="4159025" y="2602937"/>
            <a:ext cx="1256849" cy="955626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43" name="그룹 142"/>
          <p:cNvGrpSpPr/>
          <p:nvPr/>
        </p:nvGrpSpPr>
        <p:grpSpPr>
          <a:xfrm>
            <a:off x="4586905" y="3044620"/>
            <a:ext cx="963860" cy="380078"/>
            <a:chOff x="376855" y="2539795"/>
            <a:chExt cx="963860" cy="380078"/>
          </a:xfrm>
        </p:grpSpPr>
        <p:sp>
          <p:nvSpPr>
            <p:cNvPr id="144" name="TextBox 143"/>
            <p:cNvSpPr txBox="1"/>
            <p:nvPr/>
          </p:nvSpPr>
          <p:spPr>
            <a:xfrm>
              <a:off x="376855" y="2642874"/>
              <a:ext cx="963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JAPAN</a:t>
              </a:r>
            </a:p>
          </p:txBody>
        </p:sp>
        <p:grpSp>
          <p:nvGrpSpPr>
            <p:cNvPr id="145" name="그룹 144"/>
            <p:cNvGrpSpPr/>
            <p:nvPr/>
          </p:nvGrpSpPr>
          <p:grpSpPr>
            <a:xfrm>
              <a:off x="466800" y="2539795"/>
              <a:ext cx="655876" cy="134172"/>
              <a:chOff x="1173163" y="2478088"/>
              <a:chExt cx="2987675" cy="611188"/>
            </a:xfrm>
            <a:solidFill>
              <a:schemeClr val="tx1"/>
            </a:solidFill>
          </p:grpSpPr>
          <p:sp>
            <p:nvSpPr>
              <p:cNvPr id="146" name="Freeform 5"/>
              <p:cNvSpPr>
                <a:spLocks/>
              </p:cNvSpPr>
              <p:nvPr/>
            </p:nvSpPr>
            <p:spPr bwMode="auto">
              <a:xfrm>
                <a:off x="1700213" y="2486025"/>
                <a:ext cx="609600" cy="587375"/>
              </a:xfrm>
              <a:custGeom>
                <a:avLst/>
                <a:gdLst>
                  <a:gd name="T0" fmla="*/ 301 w 384"/>
                  <a:gd name="T1" fmla="*/ 0 h 370"/>
                  <a:gd name="T2" fmla="*/ 270 w 384"/>
                  <a:gd name="T3" fmla="*/ 139 h 370"/>
                  <a:gd name="T4" fmla="*/ 135 w 384"/>
                  <a:gd name="T5" fmla="*/ 139 h 370"/>
                  <a:gd name="T6" fmla="*/ 168 w 384"/>
                  <a:gd name="T7" fmla="*/ 0 h 370"/>
                  <a:gd name="T8" fmla="*/ 85 w 384"/>
                  <a:gd name="T9" fmla="*/ 0 h 370"/>
                  <a:gd name="T10" fmla="*/ 0 w 384"/>
                  <a:gd name="T11" fmla="*/ 370 h 370"/>
                  <a:gd name="T12" fmla="*/ 83 w 384"/>
                  <a:gd name="T13" fmla="*/ 370 h 370"/>
                  <a:gd name="T14" fmla="*/ 116 w 384"/>
                  <a:gd name="T15" fmla="*/ 226 h 370"/>
                  <a:gd name="T16" fmla="*/ 249 w 384"/>
                  <a:gd name="T17" fmla="*/ 226 h 370"/>
                  <a:gd name="T18" fmla="*/ 218 w 384"/>
                  <a:gd name="T19" fmla="*/ 370 h 370"/>
                  <a:gd name="T20" fmla="*/ 298 w 384"/>
                  <a:gd name="T21" fmla="*/ 370 h 370"/>
                  <a:gd name="T22" fmla="*/ 384 w 384"/>
                  <a:gd name="T23" fmla="*/ 0 h 370"/>
                  <a:gd name="T24" fmla="*/ 301 w 384"/>
                  <a:gd name="T25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370">
                    <a:moveTo>
                      <a:pt x="301" y="0"/>
                    </a:moveTo>
                    <a:lnTo>
                      <a:pt x="270" y="139"/>
                    </a:lnTo>
                    <a:lnTo>
                      <a:pt x="135" y="139"/>
                    </a:lnTo>
                    <a:lnTo>
                      <a:pt x="168" y="0"/>
                    </a:lnTo>
                    <a:lnTo>
                      <a:pt x="85" y="0"/>
                    </a:lnTo>
                    <a:lnTo>
                      <a:pt x="0" y="370"/>
                    </a:lnTo>
                    <a:lnTo>
                      <a:pt x="83" y="370"/>
                    </a:lnTo>
                    <a:lnTo>
                      <a:pt x="116" y="226"/>
                    </a:lnTo>
                    <a:lnTo>
                      <a:pt x="249" y="226"/>
                    </a:lnTo>
                    <a:lnTo>
                      <a:pt x="218" y="370"/>
                    </a:lnTo>
                    <a:lnTo>
                      <a:pt x="298" y="370"/>
                    </a:lnTo>
                    <a:lnTo>
                      <a:pt x="384" y="0"/>
                    </a:lnTo>
                    <a:lnTo>
                      <a:pt x="3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47" name="Freeform 6"/>
              <p:cNvSpPr>
                <a:spLocks/>
              </p:cNvSpPr>
              <p:nvPr/>
            </p:nvSpPr>
            <p:spPr bwMode="auto">
              <a:xfrm>
                <a:off x="3570288" y="2478088"/>
                <a:ext cx="590550" cy="611188"/>
              </a:xfrm>
              <a:custGeom>
                <a:avLst/>
                <a:gdLst>
                  <a:gd name="T0" fmla="*/ 93 w 157"/>
                  <a:gd name="T1" fmla="*/ 1 h 160"/>
                  <a:gd name="T2" fmla="*/ 93 w 157"/>
                  <a:gd name="T3" fmla="*/ 2 h 160"/>
                  <a:gd name="T4" fmla="*/ 23 w 157"/>
                  <a:gd name="T5" fmla="*/ 41 h 160"/>
                  <a:gd name="T6" fmla="*/ 6 w 157"/>
                  <a:gd name="T7" fmla="*/ 115 h 160"/>
                  <a:gd name="T8" fmla="*/ 51 w 157"/>
                  <a:gd name="T9" fmla="*/ 155 h 160"/>
                  <a:gd name="T10" fmla="*/ 53 w 157"/>
                  <a:gd name="T11" fmla="*/ 155 h 160"/>
                  <a:gd name="T12" fmla="*/ 48 w 157"/>
                  <a:gd name="T13" fmla="*/ 155 h 160"/>
                  <a:gd name="T14" fmla="*/ 119 w 157"/>
                  <a:gd name="T15" fmla="*/ 155 h 160"/>
                  <a:gd name="T16" fmla="*/ 119 w 157"/>
                  <a:gd name="T17" fmla="*/ 155 h 160"/>
                  <a:gd name="T18" fmla="*/ 119 w 157"/>
                  <a:gd name="T19" fmla="*/ 155 h 160"/>
                  <a:gd name="T20" fmla="*/ 130 w 157"/>
                  <a:gd name="T21" fmla="*/ 121 h 160"/>
                  <a:gd name="T22" fmla="*/ 63 w 157"/>
                  <a:gd name="T23" fmla="*/ 121 h 160"/>
                  <a:gd name="T24" fmla="*/ 43 w 157"/>
                  <a:gd name="T25" fmla="*/ 94 h 160"/>
                  <a:gd name="T26" fmla="*/ 43 w 157"/>
                  <a:gd name="T27" fmla="*/ 88 h 160"/>
                  <a:gd name="T28" fmla="*/ 44 w 157"/>
                  <a:gd name="T29" fmla="*/ 84 h 160"/>
                  <a:gd name="T30" fmla="*/ 45 w 157"/>
                  <a:gd name="T31" fmla="*/ 83 h 160"/>
                  <a:gd name="T32" fmla="*/ 45 w 157"/>
                  <a:gd name="T33" fmla="*/ 83 h 160"/>
                  <a:gd name="T34" fmla="*/ 45 w 157"/>
                  <a:gd name="T35" fmla="*/ 83 h 160"/>
                  <a:gd name="T36" fmla="*/ 52 w 157"/>
                  <a:gd name="T37" fmla="*/ 61 h 160"/>
                  <a:gd name="T38" fmla="*/ 53 w 157"/>
                  <a:gd name="T39" fmla="*/ 60 h 160"/>
                  <a:gd name="T40" fmla="*/ 87 w 157"/>
                  <a:gd name="T41" fmla="*/ 36 h 160"/>
                  <a:gd name="T42" fmla="*/ 149 w 157"/>
                  <a:gd name="T43" fmla="*/ 36 h 160"/>
                  <a:gd name="T44" fmla="*/ 157 w 157"/>
                  <a:gd name="T45" fmla="*/ 2 h 160"/>
                  <a:gd name="T46" fmla="*/ 157 w 157"/>
                  <a:gd name="T47" fmla="*/ 1 h 160"/>
                  <a:gd name="T48" fmla="*/ 93 w 157"/>
                  <a:gd name="T4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60">
                    <a:moveTo>
                      <a:pt x="93" y="1"/>
                    </a:moveTo>
                    <a:cubicBezTo>
                      <a:pt x="93" y="2"/>
                      <a:pt x="93" y="2"/>
                      <a:pt x="93" y="2"/>
                    </a:cubicBezTo>
                    <a:cubicBezTo>
                      <a:pt x="45" y="0"/>
                      <a:pt x="23" y="41"/>
                      <a:pt x="23" y="41"/>
                    </a:cubicBezTo>
                    <a:cubicBezTo>
                      <a:pt x="0" y="76"/>
                      <a:pt x="6" y="115"/>
                      <a:pt x="6" y="115"/>
                    </a:cubicBezTo>
                    <a:cubicBezTo>
                      <a:pt x="12" y="160"/>
                      <a:pt x="51" y="155"/>
                      <a:pt x="51" y="155"/>
                    </a:cubicBezTo>
                    <a:cubicBezTo>
                      <a:pt x="53" y="155"/>
                      <a:pt x="53" y="155"/>
                      <a:pt x="53" y="155"/>
                    </a:cubicBezTo>
                    <a:cubicBezTo>
                      <a:pt x="48" y="155"/>
                      <a:pt x="48" y="155"/>
                      <a:pt x="48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30" y="121"/>
                      <a:pt x="130" y="121"/>
                      <a:pt x="130" y="121"/>
                    </a:cubicBezTo>
                    <a:cubicBezTo>
                      <a:pt x="63" y="121"/>
                      <a:pt x="63" y="121"/>
                      <a:pt x="63" y="121"/>
                    </a:cubicBezTo>
                    <a:cubicBezTo>
                      <a:pt x="44" y="121"/>
                      <a:pt x="42" y="101"/>
                      <a:pt x="43" y="94"/>
                    </a:cubicBezTo>
                    <a:cubicBezTo>
                      <a:pt x="43" y="92"/>
                      <a:pt x="43" y="90"/>
                      <a:pt x="43" y="88"/>
                    </a:cubicBezTo>
                    <a:cubicBezTo>
                      <a:pt x="44" y="87"/>
                      <a:pt x="44" y="85"/>
                      <a:pt x="44" y="84"/>
                    </a:cubicBezTo>
                    <a:cubicBezTo>
                      <a:pt x="44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7" y="71"/>
                      <a:pt x="51" y="64"/>
                      <a:pt x="52" y="61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9" y="34"/>
                      <a:pt x="87" y="36"/>
                      <a:pt x="87" y="36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57" y="2"/>
                      <a:pt x="157" y="2"/>
                      <a:pt x="157" y="2"/>
                    </a:cubicBezTo>
                    <a:cubicBezTo>
                      <a:pt x="157" y="1"/>
                      <a:pt x="157" y="1"/>
                      <a:pt x="157" y="1"/>
                    </a:cubicBezTo>
                    <a:lnTo>
                      <a:pt x="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48" name="Freeform 7"/>
              <p:cNvSpPr>
                <a:spLocks/>
              </p:cNvSpPr>
              <p:nvPr/>
            </p:nvSpPr>
            <p:spPr bwMode="auto">
              <a:xfrm>
                <a:off x="2941638" y="2481263"/>
                <a:ext cx="598488" cy="592138"/>
              </a:xfrm>
              <a:custGeom>
                <a:avLst/>
                <a:gdLst>
                  <a:gd name="T0" fmla="*/ 148 w 159"/>
                  <a:gd name="T1" fmla="*/ 38 h 155"/>
                  <a:gd name="T2" fmla="*/ 117 w 159"/>
                  <a:gd name="T3" fmla="*/ 1 h 155"/>
                  <a:gd name="T4" fmla="*/ 69 w 159"/>
                  <a:gd name="T5" fmla="*/ 33 h 155"/>
                  <a:gd name="T6" fmla="*/ 0 w 159"/>
                  <a:gd name="T7" fmla="*/ 155 h 155"/>
                  <a:gd name="T8" fmla="*/ 41 w 159"/>
                  <a:gd name="T9" fmla="*/ 155 h 155"/>
                  <a:gd name="T10" fmla="*/ 103 w 159"/>
                  <a:gd name="T11" fmla="*/ 44 h 155"/>
                  <a:gd name="T12" fmla="*/ 103 w 159"/>
                  <a:gd name="T13" fmla="*/ 44 h 155"/>
                  <a:gd name="T14" fmla="*/ 104 w 159"/>
                  <a:gd name="T15" fmla="*/ 43 h 155"/>
                  <a:gd name="T16" fmla="*/ 104 w 159"/>
                  <a:gd name="T17" fmla="*/ 42 h 155"/>
                  <a:gd name="T18" fmla="*/ 105 w 159"/>
                  <a:gd name="T19" fmla="*/ 41 h 155"/>
                  <a:gd name="T20" fmla="*/ 107 w 159"/>
                  <a:gd name="T21" fmla="*/ 40 h 155"/>
                  <a:gd name="T22" fmla="*/ 107 w 159"/>
                  <a:gd name="T23" fmla="*/ 40 h 155"/>
                  <a:gd name="T24" fmla="*/ 110 w 159"/>
                  <a:gd name="T25" fmla="*/ 43 h 155"/>
                  <a:gd name="T26" fmla="*/ 121 w 159"/>
                  <a:gd name="T27" fmla="*/ 155 h 155"/>
                  <a:gd name="T28" fmla="*/ 159 w 159"/>
                  <a:gd name="T29" fmla="*/ 155 h 155"/>
                  <a:gd name="T30" fmla="*/ 148 w 159"/>
                  <a:gd name="T31" fmla="*/ 3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55">
                    <a:moveTo>
                      <a:pt x="148" y="38"/>
                    </a:moveTo>
                    <a:cubicBezTo>
                      <a:pt x="147" y="2"/>
                      <a:pt x="117" y="1"/>
                      <a:pt x="117" y="1"/>
                    </a:cubicBezTo>
                    <a:cubicBezTo>
                      <a:pt x="86" y="0"/>
                      <a:pt x="69" y="33"/>
                      <a:pt x="69" y="3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3"/>
                      <a:pt x="104" y="43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2"/>
                      <a:pt x="105" y="41"/>
                      <a:pt x="105" y="41"/>
                    </a:cubicBezTo>
                    <a:cubicBezTo>
                      <a:pt x="106" y="40"/>
                      <a:pt x="107" y="39"/>
                      <a:pt x="107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39"/>
                      <a:pt x="110" y="43"/>
                      <a:pt x="110" y="43"/>
                    </a:cubicBezTo>
                    <a:cubicBezTo>
                      <a:pt x="121" y="155"/>
                      <a:pt x="121" y="155"/>
                      <a:pt x="121" y="155"/>
                    </a:cubicBezTo>
                    <a:cubicBezTo>
                      <a:pt x="159" y="155"/>
                      <a:pt x="159" y="155"/>
                      <a:pt x="159" y="155"/>
                    </a:cubicBezTo>
                    <a:lnTo>
                      <a:pt x="148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49" name="Freeform 8"/>
              <p:cNvSpPr>
                <a:spLocks/>
              </p:cNvSpPr>
              <p:nvPr/>
            </p:nvSpPr>
            <p:spPr bwMode="auto">
              <a:xfrm>
                <a:off x="2463801" y="2486025"/>
                <a:ext cx="617538" cy="587375"/>
              </a:xfrm>
              <a:custGeom>
                <a:avLst/>
                <a:gdLst>
                  <a:gd name="T0" fmla="*/ 115 w 164"/>
                  <a:gd name="T1" fmla="*/ 0 h 154"/>
                  <a:gd name="T2" fmla="*/ 37 w 164"/>
                  <a:gd name="T3" fmla="*/ 0 h 154"/>
                  <a:gd name="T4" fmla="*/ 28 w 164"/>
                  <a:gd name="T5" fmla="*/ 34 h 154"/>
                  <a:gd name="T6" fmla="*/ 101 w 164"/>
                  <a:gd name="T7" fmla="*/ 34 h 154"/>
                  <a:gd name="T8" fmla="*/ 118 w 164"/>
                  <a:gd name="T9" fmla="*/ 45 h 154"/>
                  <a:gd name="T10" fmla="*/ 118 w 164"/>
                  <a:gd name="T11" fmla="*/ 45 h 154"/>
                  <a:gd name="T12" fmla="*/ 116 w 164"/>
                  <a:gd name="T13" fmla="*/ 52 h 154"/>
                  <a:gd name="T14" fmla="*/ 100 w 164"/>
                  <a:gd name="T15" fmla="*/ 58 h 154"/>
                  <a:gd name="T16" fmla="*/ 62 w 164"/>
                  <a:gd name="T17" fmla="*/ 58 h 154"/>
                  <a:gd name="T18" fmla="*/ 11 w 164"/>
                  <a:gd name="T19" fmla="*/ 101 h 154"/>
                  <a:gd name="T20" fmla="*/ 0 w 164"/>
                  <a:gd name="T21" fmla="*/ 154 h 154"/>
                  <a:gd name="T22" fmla="*/ 36 w 164"/>
                  <a:gd name="T23" fmla="*/ 154 h 154"/>
                  <a:gd name="T24" fmla="*/ 44 w 164"/>
                  <a:gd name="T25" fmla="*/ 115 h 154"/>
                  <a:gd name="T26" fmla="*/ 75 w 164"/>
                  <a:gd name="T27" fmla="*/ 94 h 154"/>
                  <a:gd name="T28" fmla="*/ 104 w 164"/>
                  <a:gd name="T29" fmla="*/ 94 h 154"/>
                  <a:gd name="T30" fmla="*/ 154 w 164"/>
                  <a:gd name="T31" fmla="*/ 50 h 154"/>
                  <a:gd name="T32" fmla="*/ 156 w 164"/>
                  <a:gd name="T33" fmla="*/ 43 h 154"/>
                  <a:gd name="T34" fmla="*/ 115 w 164"/>
                  <a:gd name="T3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54">
                    <a:moveTo>
                      <a:pt x="11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4"/>
                      <a:pt x="120" y="32"/>
                      <a:pt x="118" y="45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7"/>
                      <a:pt x="117" y="49"/>
                      <a:pt x="116" y="52"/>
                    </a:cubicBezTo>
                    <a:cubicBezTo>
                      <a:pt x="114" y="55"/>
                      <a:pt x="110" y="59"/>
                      <a:pt x="100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24" y="54"/>
                      <a:pt x="11" y="101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4" y="115"/>
                      <a:pt x="45" y="94"/>
                      <a:pt x="75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4"/>
                      <a:pt x="138" y="96"/>
                      <a:pt x="154" y="50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43"/>
                      <a:pt x="164" y="0"/>
                      <a:pt x="1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50" name="Freeform 9"/>
              <p:cNvSpPr>
                <a:spLocks/>
              </p:cNvSpPr>
              <p:nvPr/>
            </p:nvSpPr>
            <p:spPr bwMode="auto">
              <a:xfrm>
                <a:off x="1173163" y="2486025"/>
                <a:ext cx="590550" cy="595313"/>
              </a:xfrm>
              <a:custGeom>
                <a:avLst/>
                <a:gdLst>
                  <a:gd name="T0" fmla="*/ 53 w 157"/>
                  <a:gd name="T1" fmla="*/ 46 h 156"/>
                  <a:gd name="T2" fmla="*/ 73 w 157"/>
                  <a:gd name="T3" fmla="*/ 34 h 156"/>
                  <a:gd name="T4" fmla="*/ 148 w 157"/>
                  <a:gd name="T5" fmla="*/ 34 h 156"/>
                  <a:gd name="T6" fmla="*/ 157 w 157"/>
                  <a:gd name="T7" fmla="*/ 0 h 156"/>
                  <a:gd name="T8" fmla="*/ 70 w 157"/>
                  <a:gd name="T9" fmla="*/ 0 h 156"/>
                  <a:gd name="T10" fmla="*/ 16 w 157"/>
                  <a:gd name="T11" fmla="*/ 46 h 156"/>
                  <a:gd name="T12" fmla="*/ 15 w 157"/>
                  <a:gd name="T13" fmla="*/ 54 h 156"/>
                  <a:gd name="T14" fmla="*/ 15 w 157"/>
                  <a:gd name="T15" fmla="*/ 54 h 156"/>
                  <a:gd name="T16" fmla="*/ 57 w 157"/>
                  <a:gd name="T17" fmla="*/ 92 h 156"/>
                  <a:gd name="T18" fmla="*/ 90 w 157"/>
                  <a:gd name="T19" fmla="*/ 92 h 156"/>
                  <a:gd name="T20" fmla="*/ 103 w 157"/>
                  <a:gd name="T21" fmla="*/ 100 h 156"/>
                  <a:gd name="T22" fmla="*/ 103 w 157"/>
                  <a:gd name="T23" fmla="*/ 100 h 156"/>
                  <a:gd name="T24" fmla="*/ 103 w 157"/>
                  <a:gd name="T25" fmla="*/ 102 h 156"/>
                  <a:gd name="T26" fmla="*/ 103 w 157"/>
                  <a:gd name="T27" fmla="*/ 101 h 156"/>
                  <a:gd name="T28" fmla="*/ 98 w 157"/>
                  <a:gd name="T29" fmla="*/ 116 h 156"/>
                  <a:gd name="T30" fmla="*/ 82 w 157"/>
                  <a:gd name="T31" fmla="*/ 119 h 156"/>
                  <a:gd name="T32" fmla="*/ 8 w 157"/>
                  <a:gd name="T33" fmla="*/ 119 h 156"/>
                  <a:gd name="T34" fmla="*/ 0 w 157"/>
                  <a:gd name="T35" fmla="*/ 154 h 156"/>
                  <a:gd name="T36" fmla="*/ 88 w 157"/>
                  <a:gd name="T37" fmla="*/ 154 h 156"/>
                  <a:gd name="T38" fmla="*/ 134 w 157"/>
                  <a:gd name="T39" fmla="*/ 117 h 156"/>
                  <a:gd name="T40" fmla="*/ 135 w 157"/>
                  <a:gd name="T41" fmla="*/ 113 h 156"/>
                  <a:gd name="T42" fmla="*/ 135 w 157"/>
                  <a:gd name="T43" fmla="*/ 112 h 156"/>
                  <a:gd name="T44" fmla="*/ 135 w 157"/>
                  <a:gd name="T45" fmla="*/ 112 h 156"/>
                  <a:gd name="T46" fmla="*/ 138 w 157"/>
                  <a:gd name="T47" fmla="*/ 102 h 156"/>
                  <a:gd name="T48" fmla="*/ 138 w 157"/>
                  <a:gd name="T49" fmla="*/ 101 h 156"/>
                  <a:gd name="T50" fmla="*/ 103 w 157"/>
                  <a:gd name="T51" fmla="*/ 59 h 156"/>
                  <a:gd name="T52" fmla="*/ 70 w 157"/>
                  <a:gd name="T53" fmla="*/ 59 h 156"/>
                  <a:gd name="T54" fmla="*/ 53 w 157"/>
                  <a:gd name="T55" fmla="*/ 52 h 156"/>
                  <a:gd name="T56" fmla="*/ 53 w 157"/>
                  <a:gd name="T57" fmla="*/ 52 h 156"/>
                  <a:gd name="T58" fmla="*/ 53 w 157"/>
                  <a:gd name="T59" fmla="*/ 52 h 156"/>
                  <a:gd name="T60" fmla="*/ 53 w 157"/>
                  <a:gd name="T61" fmla="*/ 51 h 156"/>
                  <a:gd name="T62" fmla="*/ 53 w 157"/>
                  <a:gd name="T63" fmla="*/ 4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156">
                    <a:moveTo>
                      <a:pt x="53" y="46"/>
                    </a:moveTo>
                    <a:cubicBezTo>
                      <a:pt x="53" y="46"/>
                      <a:pt x="58" y="33"/>
                      <a:pt x="73" y="34"/>
                    </a:cubicBezTo>
                    <a:cubicBezTo>
                      <a:pt x="148" y="34"/>
                      <a:pt x="148" y="34"/>
                      <a:pt x="148" y="34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23" y="0"/>
                      <a:pt x="16" y="46"/>
                    </a:cubicBezTo>
                    <a:cubicBezTo>
                      <a:pt x="15" y="49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61"/>
                      <a:pt x="15" y="90"/>
                      <a:pt x="57" y="92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90" y="92"/>
                      <a:pt x="100" y="91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3" y="100"/>
                      <a:pt x="103" y="100"/>
                      <a:pt x="103" y="102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3" y="101"/>
                      <a:pt x="105" y="111"/>
                      <a:pt x="98" y="116"/>
                    </a:cubicBezTo>
                    <a:cubicBezTo>
                      <a:pt x="91" y="119"/>
                      <a:pt x="82" y="119"/>
                      <a:pt x="82" y="119"/>
                    </a:cubicBezTo>
                    <a:cubicBezTo>
                      <a:pt x="8" y="119"/>
                      <a:pt x="8" y="119"/>
                      <a:pt x="8" y="119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88" y="154"/>
                      <a:pt x="88" y="154"/>
                      <a:pt x="88" y="154"/>
                    </a:cubicBezTo>
                    <a:cubicBezTo>
                      <a:pt x="88" y="154"/>
                      <a:pt x="119" y="156"/>
                      <a:pt x="134" y="117"/>
                    </a:cubicBezTo>
                    <a:cubicBezTo>
                      <a:pt x="134" y="116"/>
                      <a:pt x="135" y="114"/>
                      <a:pt x="135" y="113"/>
                    </a:cubicBezTo>
                    <a:cubicBezTo>
                      <a:pt x="135" y="113"/>
                      <a:pt x="135" y="112"/>
                      <a:pt x="135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6" y="108"/>
                      <a:pt x="137" y="105"/>
                      <a:pt x="138" y="102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47" y="59"/>
                      <a:pt x="103" y="59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0" y="59"/>
                      <a:pt x="55" y="61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49"/>
                      <a:pt x="53" y="47"/>
                      <a:pt x="5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</p:grpSp>
      </p:grpSp>
      <p:pic>
        <p:nvPicPr>
          <p:cNvPr id="151" name="그림 1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372875" y="2971905"/>
            <a:ext cx="246750" cy="37787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1" name="TextBox 180"/>
          <p:cNvSpPr txBox="1"/>
          <p:nvPr/>
        </p:nvSpPr>
        <p:spPr>
          <a:xfrm>
            <a:off x="2933700" y="4199979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SH PAC CHINA</a:t>
            </a:r>
          </a:p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since 2013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5334000" y="4199979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SH PAC JAPAN</a:t>
            </a:r>
          </a:p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since 2014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7753350" y="4199979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SH PAC USA</a:t>
            </a:r>
          </a:p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since 2009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967870" y="4925078"/>
            <a:ext cx="15504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Estimation In 2016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3396244" y="5173333"/>
            <a:ext cx="155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TIANJIN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5791635" y="5173333"/>
            <a:ext cx="155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TOKYO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8187820" y="4925078"/>
            <a:ext cx="155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LOCATION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8165372" y="5143353"/>
            <a:ext cx="1632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Chambersburg, PA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Seattle, WA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Houston, TX</a:t>
            </a:r>
          </a:p>
        </p:txBody>
      </p:sp>
      <p:sp>
        <p:nvSpPr>
          <p:cNvPr id="190" name="모서리가 둥근 직사각형 189"/>
          <p:cNvSpPr/>
          <p:nvPr/>
        </p:nvSpPr>
        <p:spPr>
          <a:xfrm>
            <a:off x="533399" y="6029325"/>
            <a:ext cx="9629775" cy="1222379"/>
          </a:xfrm>
          <a:prstGeom prst="roundRect">
            <a:avLst>
              <a:gd name="adj" fmla="val 0"/>
            </a:avLst>
          </a:prstGeom>
          <a:noFill/>
          <a:ln w="9525">
            <a:gradFill>
              <a:gsLst>
                <a:gs pos="0">
                  <a:srgbClr val="D42423"/>
                </a:gs>
                <a:gs pos="68000">
                  <a:srgbClr val="D42423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</a:endParaRPr>
          </a:p>
        </p:txBody>
      </p:sp>
      <p:sp>
        <p:nvSpPr>
          <p:cNvPr id="191" name="직사각형 190"/>
          <p:cNvSpPr/>
          <p:nvPr/>
        </p:nvSpPr>
        <p:spPr>
          <a:xfrm>
            <a:off x="822325" y="6206291"/>
            <a:ext cx="9048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Strategic Alliance Partnership with India and China</a:t>
            </a:r>
            <a:endParaRPr lang="en-US" altLang="ko-KR" sz="2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en-US" altLang="ko-KR" sz="2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Plan advance to the World and Expanding Export Business!</a:t>
            </a:r>
            <a:endParaRPr lang="en-US" altLang="ko-KR" sz="2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09" name="그룹 208"/>
          <p:cNvGrpSpPr/>
          <p:nvPr/>
        </p:nvGrpSpPr>
        <p:grpSpPr>
          <a:xfrm>
            <a:off x="3841299" y="1636305"/>
            <a:ext cx="705064" cy="1641478"/>
            <a:chOff x="3815661" y="1531863"/>
            <a:chExt cx="749925" cy="1745920"/>
          </a:xfrm>
        </p:grpSpPr>
        <p:pic>
          <p:nvPicPr>
            <p:cNvPr id="210" name="그림 20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5661" y="1531863"/>
              <a:ext cx="749925" cy="1745920"/>
            </a:xfrm>
            <a:prstGeom prst="rect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1" name="그림 2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82059" y="1630612"/>
              <a:ext cx="597145" cy="566908"/>
            </a:xfrm>
            <a:prstGeom prst="rect">
              <a:avLst/>
            </a:prstGeom>
            <a:effectLst>
              <a:innerShdw blurRad="63500" dist="38100" dir="16200000">
                <a:prstClr val="black">
                  <a:alpha val="30000"/>
                </a:prstClr>
              </a:innerShdw>
            </a:effectLst>
          </p:spPr>
        </p:pic>
      </p:grpSp>
      <p:grpSp>
        <p:nvGrpSpPr>
          <p:cNvPr id="214" name="그룹 213"/>
          <p:cNvGrpSpPr/>
          <p:nvPr/>
        </p:nvGrpSpPr>
        <p:grpSpPr>
          <a:xfrm>
            <a:off x="3870996" y="1444779"/>
            <a:ext cx="623977" cy="127647"/>
            <a:chOff x="1173163" y="2478088"/>
            <a:chExt cx="2987675" cy="611188"/>
          </a:xfrm>
        </p:grpSpPr>
        <p:sp>
          <p:nvSpPr>
            <p:cNvPr id="217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20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21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23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24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5779598" y="4925078"/>
            <a:ext cx="155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LOCATION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389483" y="4925078"/>
            <a:ext cx="155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LOCATION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1810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6" grpId="0" animBg="1"/>
      <p:bldP spid="177" grpId="0" animBg="1"/>
      <p:bldP spid="17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64" y="1132562"/>
            <a:ext cx="620649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Future of Korea is SH PAC !  </a:t>
            </a:r>
          </a:p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</a:rPr>
              <a:t>Main Products and Working Experience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265" y="521122"/>
            <a:ext cx="78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2591" y="1935101"/>
            <a:ext cx="739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9359" y="1142087"/>
            <a:ext cx="212997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Tx/>
              <a:buChar char="-"/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Construction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Cylinder</a:t>
            </a:r>
          </a:p>
          <a:p>
            <a:pPr indent="-171450">
              <a:lnSpc>
                <a:spcPct val="150000"/>
              </a:lnSpc>
              <a:buFontTx/>
              <a:buChar char="-"/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Forklift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Cylinder</a:t>
            </a:r>
          </a:p>
          <a:p>
            <a:pPr indent="-171450">
              <a:lnSpc>
                <a:spcPct val="150000"/>
              </a:lnSpc>
              <a:buFontTx/>
              <a:buChar char="-"/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Aerial work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Cylinder</a:t>
            </a:r>
          </a:p>
          <a:p>
            <a:pPr indent="-171450">
              <a:lnSpc>
                <a:spcPct val="150000"/>
              </a:lnSpc>
              <a:buFontTx/>
              <a:buChar char="-"/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Special vehicle Cylinder</a:t>
            </a:r>
          </a:p>
          <a:p>
            <a:pPr indent="-171450">
              <a:lnSpc>
                <a:spcPct val="150000"/>
              </a:lnSpc>
              <a:buFontTx/>
              <a:buChar char="-"/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Mining Equip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Cylinder</a:t>
            </a:r>
          </a:p>
          <a:p>
            <a:pPr indent="-171450">
              <a:lnSpc>
                <a:spcPct val="150000"/>
              </a:lnSpc>
              <a:buFontTx/>
              <a:buChar char="-"/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Rotary Actuator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7443093" y="639561"/>
            <a:ext cx="2358462" cy="600164"/>
            <a:chOff x="7443093" y="639561"/>
            <a:chExt cx="2358462" cy="600164"/>
          </a:xfrm>
        </p:grpSpPr>
        <p:sp>
          <p:nvSpPr>
            <p:cNvPr id="11" name="TextBox 10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Ⅳ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71583" y="639561"/>
              <a:ext cx="212997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Product </a:t>
              </a: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7362543" y="3515152"/>
            <a:ext cx="2944065" cy="558810"/>
            <a:chOff x="7375918" y="649952"/>
            <a:chExt cx="2455806" cy="558810"/>
          </a:xfrm>
        </p:grpSpPr>
        <p:sp>
          <p:nvSpPr>
            <p:cNvPr id="14" name="TextBox 13"/>
            <p:cNvSpPr txBox="1"/>
            <p:nvPr/>
          </p:nvSpPr>
          <p:spPr>
            <a:xfrm>
              <a:off x="7375918" y="649952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Ⅴ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21107" y="658611"/>
              <a:ext cx="231061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Working Experience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44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양쪽 모서리가 둥근 사각형 75"/>
          <p:cNvSpPr/>
          <p:nvPr/>
        </p:nvSpPr>
        <p:spPr>
          <a:xfrm>
            <a:off x="466408" y="4419600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77" name="양쪽 모서리가 둥근 사각형 76"/>
          <p:cNvSpPr/>
          <p:nvPr/>
        </p:nvSpPr>
        <p:spPr>
          <a:xfrm>
            <a:off x="5492434" y="4419600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>
            <a:off x="466408" y="1571625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69" name="양쪽 모서리가 둥근 사각형 168"/>
          <p:cNvSpPr/>
          <p:nvPr/>
        </p:nvSpPr>
        <p:spPr>
          <a:xfrm>
            <a:off x="5492434" y="1571625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Introduction of products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Products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29465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Ⅳ.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510699" y="4478101"/>
            <a:ext cx="319452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Aerial work platform</a:t>
            </a: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  <a:t>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(2.5t~45t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class)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541087" y="4478101"/>
            <a:ext cx="23441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Forklift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(1t~25t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class)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8708302" y="5494182"/>
            <a:ext cx="1393299" cy="1389828"/>
            <a:chOff x="5664201" y="5616984"/>
            <a:chExt cx="1352550" cy="1349180"/>
          </a:xfrm>
        </p:grpSpPr>
        <p:sp>
          <p:nvSpPr>
            <p:cNvPr id="195" name="모서리가 둥근 직사각형 194"/>
            <p:cNvSpPr/>
            <p:nvPr/>
          </p:nvSpPr>
          <p:spPr>
            <a:xfrm>
              <a:off x="5664201" y="5616984"/>
              <a:ext cx="1352550" cy="134918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7" name="그림 16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1848" y="5773353"/>
              <a:ext cx="1206944" cy="1000631"/>
            </a:xfrm>
            <a:prstGeom prst="rect">
              <a:avLst/>
            </a:prstGeom>
            <a:ln w="6350">
              <a:noFill/>
            </a:ln>
            <a:effectLst/>
          </p:spPr>
        </p:pic>
      </p:grpSp>
      <p:grpSp>
        <p:nvGrpSpPr>
          <p:cNvPr id="3" name="그룹 2"/>
          <p:cNvGrpSpPr/>
          <p:nvPr/>
        </p:nvGrpSpPr>
        <p:grpSpPr>
          <a:xfrm>
            <a:off x="3702896" y="5509172"/>
            <a:ext cx="1416198" cy="1389828"/>
            <a:chOff x="3667125" y="4845459"/>
            <a:chExt cx="1374779" cy="1349180"/>
          </a:xfrm>
        </p:grpSpPr>
        <p:sp>
          <p:nvSpPr>
            <p:cNvPr id="188" name="모서리가 둥근 직사각형 187"/>
            <p:cNvSpPr/>
            <p:nvPr/>
          </p:nvSpPr>
          <p:spPr>
            <a:xfrm>
              <a:off x="3667125" y="4845459"/>
              <a:ext cx="1352550" cy="134918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2" name="그림 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2651" y="4956986"/>
              <a:ext cx="1309253" cy="1085449"/>
            </a:xfrm>
            <a:prstGeom prst="rect">
              <a:avLst/>
            </a:prstGeom>
            <a:ln w="6350">
              <a:noFill/>
            </a:ln>
            <a:effectLst/>
          </p:spPr>
        </p:pic>
      </p:grpSp>
      <p:pic>
        <p:nvPicPr>
          <p:cNvPr id="60" name="그림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220" y="4942842"/>
            <a:ext cx="2963468" cy="2212588"/>
          </a:xfrm>
          <a:prstGeom prst="rect">
            <a:avLst/>
          </a:prstGeom>
        </p:spPr>
      </p:pic>
      <p:grpSp>
        <p:nvGrpSpPr>
          <p:cNvPr id="68" name="그룹 67"/>
          <p:cNvGrpSpPr/>
          <p:nvPr/>
        </p:nvGrpSpPr>
        <p:grpSpPr>
          <a:xfrm>
            <a:off x="5627836" y="4942199"/>
            <a:ext cx="3169992" cy="2284782"/>
            <a:chOff x="42863" y="2190385"/>
            <a:chExt cx="2676235" cy="1928905"/>
          </a:xfrm>
        </p:grpSpPr>
        <p:grpSp>
          <p:nvGrpSpPr>
            <p:cNvPr id="69" name="그룹 68"/>
            <p:cNvGrpSpPr/>
            <p:nvPr/>
          </p:nvGrpSpPr>
          <p:grpSpPr>
            <a:xfrm>
              <a:off x="42863" y="3864768"/>
              <a:ext cx="2024854" cy="254522"/>
              <a:chOff x="42863" y="3864768"/>
              <a:chExt cx="2024854" cy="254522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63" y="3864768"/>
                <a:ext cx="566738" cy="123554"/>
              </a:xfrm>
              <a:prstGeom prst="rect">
                <a:avLst/>
              </a:prstGeom>
            </p:spPr>
          </p:pic>
          <p:pic>
            <p:nvPicPr>
              <p:cNvPr id="72" name="그림 7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036" y="3995736"/>
                <a:ext cx="688181" cy="123554"/>
              </a:xfrm>
              <a:prstGeom prst="rect">
                <a:avLst/>
              </a:prstGeom>
            </p:spPr>
          </p:pic>
          <p:pic>
            <p:nvPicPr>
              <p:cNvPr id="73" name="그림 7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9536" y="3897311"/>
                <a:ext cx="688181" cy="123554"/>
              </a:xfrm>
              <a:prstGeom prst="rect">
                <a:avLst/>
              </a:prstGeom>
            </p:spPr>
          </p:pic>
        </p:grp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673" y="2190385"/>
              <a:ext cx="2493425" cy="187640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0699" y="1617426"/>
            <a:ext cx="23441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Excavator</a:t>
            </a:r>
            <a:r>
              <a: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(2.5t~120t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class)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541087" y="1617426"/>
            <a:ext cx="311237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Wheel loader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(2.5t~45t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class)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710050" y="2607398"/>
            <a:ext cx="1401114" cy="1389828"/>
            <a:chOff x="3740508" y="2741696"/>
            <a:chExt cx="1265725" cy="1255530"/>
          </a:xfrm>
        </p:grpSpPr>
        <p:sp>
          <p:nvSpPr>
            <p:cNvPr id="91" name="모서리가 둥근 직사각형 90"/>
            <p:cNvSpPr/>
            <p:nvPr/>
          </p:nvSpPr>
          <p:spPr>
            <a:xfrm>
              <a:off x="3740508" y="2741696"/>
              <a:ext cx="1258666" cy="125553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1923" y="2854318"/>
              <a:ext cx="1184310" cy="981863"/>
            </a:xfrm>
            <a:prstGeom prst="rect">
              <a:avLst/>
            </a:prstGeom>
            <a:ln w="6350">
              <a:noFill/>
            </a:ln>
            <a:effectLst/>
          </p:spPr>
        </p:pic>
      </p:grpSp>
      <p:pic>
        <p:nvPicPr>
          <p:cNvPr id="61" name="그림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337112" y="2574956"/>
            <a:ext cx="3316351" cy="1433833"/>
          </a:xfrm>
          <a:prstGeom prst="rect">
            <a:avLst/>
          </a:prstGeom>
        </p:spPr>
      </p:pic>
      <p:grpSp>
        <p:nvGrpSpPr>
          <p:cNvPr id="62" name="그룹 61"/>
          <p:cNvGrpSpPr/>
          <p:nvPr/>
        </p:nvGrpSpPr>
        <p:grpSpPr>
          <a:xfrm flipH="1">
            <a:off x="5328656" y="2573650"/>
            <a:ext cx="3326106" cy="1443588"/>
            <a:chOff x="4138869" y="2618349"/>
            <a:chExt cx="2882232" cy="1250939"/>
          </a:xfrm>
        </p:grpSpPr>
        <p:grpSp>
          <p:nvGrpSpPr>
            <p:cNvPr id="63" name="그룹 62"/>
            <p:cNvGrpSpPr/>
            <p:nvPr/>
          </p:nvGrpSpPr>
          <p:grpSpPr>
            <a:xfrm>
              <a:off x="5098131" y="3625316"/>
              <a:ext cx="1909762" cy="185467"/>
              <a:chOff x="5098131" y="3625316"/>
              <a:chExt cx="1909762" cy="185467"/>
            </a:xfrm>
          </p:grpSpPr>
          <p:pic>
            <p:nvPicPr>
              <p:cNvPr id="65" name="그림 6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31531" y="3687229"/>
                <a:ext cx="688181" cy="123554"/>
              </a:xfrm>
              <a:prstGeom prst="rect">
                <a:avLst/>
              </a:prstGeom>
            </p:spPr>
          </p:pic>
          <p:pic>
            <p:nvPicPr>
              <p:cNvPr id="66" name="그림 6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8131" y="3649129"/>
                <a:ext cx="688181" cy="123554"/>
              </a:xfrm>
              <a:prstGeom prst="rect">
                <a:avLst/>
              </a:prstGeom>
            </p:spPr>
          </p:pic>
          <p:pic>
            <p:nvPicPr>
              <p:cNvPr id="67" name="그림 6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19712" y="3625316"/>
                <a:ext cx="688181" cy="123554"/>
              </a:xfrm>
              <a:prstGeom prst="rect">
                <a:avLst/>
              </a:prstGeom>
            </p:spPr>
          </p:pic>
        </p:grpSp>
        <p:pic>
          <p:nvPicPr>
            <p:cNvPr id="64" name="그림 6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38869" y="2618349"/>
              <a:ext cx="2882232" cy="1250939"/>
            </a:xfrm>
            <a:prstGeom prst="rect">
              <a:avLst/>
            </a:prstGeom>
          </p:spPr>
        </p:pic>
      </p:grpSp>
      <p:grpSp>
        <p:nvGrpSpPr>
          <p:cNvPr id="2" name="그룹 1"/>
          <p:cNvGrpSpPr/>
          <p:nvPr/>
        </p:nvGrpSpPr>
        <p:grpSpPr>
          <a:xfrm>
            <a:off x="8708302" y="2607398"/>
            <a:ext cx="1393299" cy="1389828"/>
            <a:chOff x="5664201" y="2619784"/>
            <a:chExt cx="1352550" cy="1349180"/>
          </a:xfrm>
        </p:grpSpPr>
        <p:sp>
          <p:nvSpPr>
            <p:cNvPr id="170" name="모서리가 둥근 직사각형 169"/>
            <p:cNvSpPr/>
            <p:nvPr/>
          </p:nvSpPr>
          <p:spPr>
            <a:xfrm>
              <a:off x="5664201" y="2619784"/>
              <a:ext cx="1352550" cy="134918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3" name="그림 20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9954" y="2846699"/>
              <a:ext cx="1175215" cy="974324"/>
            </a:xfrm>
            <a:prstGeom prst="rect">
              <a:avLst/>
            </a:prstGeom>
            <a:ln w="6350">
              <a:noFill/>
            </a:ln>
            <a:effectLst/>
          </p:spPr>
        </p:pic>
      </p:grpSp>
      <p:pic>
        <p:nvPicPr>
          <p:cNvPr id="123" name="그림 1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146" y="2211699"/>
            <a:ext cx="2751448" cy="1857228"/>
          </a:xfrm>
          <a:prstGeom prst="rect">
            <a:avLst/>
          </a:prstGeom>
        </p:spPr>
      </p:pic>
      <p:grpSp>
        <p:nvGrpSpPr>
          <p:cNvPr id="124" name="그룹 123"/>
          <p:cNvGrpSpPr/>
          <p:nvPr/>
        </p:nvGrpSpPr>
        <p:grpSpPr>
          <a:xfrm>
            <a:off x="306201" y="2198851"/>
            <a:ext cx="2919394" cy="1865825"/>
            <a:chOff x="46654" y="5286433"/>
            <a:chExt cx="2869829" cy="1834147"/>
          </a:xfrm>
        </p:grpSpPr>
        <p:grpSp>
          <p:nvGrpSpPr>
            <p:cNvPr id="125" name="그룹 124"/>
            <p:cNvGrpSpPr/>
            <p:nvPr/>
          </p:nvGrpSpPr>
          <p:grpSpPr>
            <a:xfrm>
              <a:off x="46654" y="6817880"/>
              <a:ext cx="1943900" cy="239133"/>
              <a:chOff x="46654" y="6817880"/>
              <a:chExt cx="1943900" cy="239133"/>
            </a:xfrm>
          </p:grpSpPr>
          <p:pic>
            <p:nvPicPr>
              <p:cNvPr id="127" name="그림 1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89982">
                <a:off x="46654" y="6903608"/>
                <a:ext cx="1384305" cy="153405"/>
              </a:xfrm>
              <a:prstGeom prst="rect">
                <a:avLst/>
              </a:prstGeom>
            </p:spPr>
          </p:pic>
          <p:pic>
            <p:nvPicPr>
              <p:cNvPr id="128" name="그림 1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89982">
                <a:off x="606249" y="6817880"/>
                <a:ext cx="1384305" cy="153405"/>
              </a:xfrm>
              <a:prstGeom prst="rect">
                <a:avLst/>
              </a:prstGeom>
            </p:spPr>
          </p:pic>
        </p:grpSp>
        <p:pic>
          <p:nvPicPr>
            <p:cNvPr id="126" name="그림 1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3296" y="5286433"/>
              <a:ext cx="2713187" cy="1834147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711156" y="1101177"/>
            <a:ext cx="23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Current Main Products</a:t>
            </a:r>
            <a:endParaRPr lang="ko-KR" altLang="en-US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grpSp>
        <p:nvGrpSpPr>
          <p:cNvPr id="142" name="그룹 141"/>
          <p:cNvGrpSpPr/>
          <p:nvPr/>
        </p:nvGrpSpPr>
        <p:grpSpPr>
          <a:xfrm>
            <a:off x="485775" y="1179893"/>
            <a:ext cx="277160" cy="213809"/>
            <a:chOff x="345109" y="1341813"/>
            <a:chExt cx="277160" cy="213809"/>
          </a:xfrm>
        </p:grpSpPr>
        <p:sp>
          <p:nvSpPr>
            <p:cNvPr id="143" name="갈매기형 수장 142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44" name="갈매기형 수장 143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pic>
        <p:nvPicPr>
          <p:cNvPr id="83" name="그림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112" y="5143805"/>
            <a:ext cx="3223143" cy="1987927"/>
          </a:xfrm>
          <a:prstGeom prst="rect">
            <a:avLst/>
          </a:prstGeom>
        </p:spPr>
      </p:pic>
      <p:grpSp>
        <p:nvGrpSpPr>
          <p:cNvPr id="84" name="그룹 83"/>
          <p:cNvGrpSpPr/>
          <p:nvPr/>
        </p:nvGrpSpPr>
        <p:grpSpPr>
          <a:xfrm>
            <a:off x="249494" y="5148575"/>
            <a:ext cx="3395431" cy="2047070"/>
            <a:chOff x="7069806" y="1945977"/>
            <a:chExt cx="3369594" cy="2031493"/>
          </a:xfrm>
        </p:grpSpPr>
        <p:grpSp>
          <p:nvGrpSpPr>
            <p:cNvPr id="85" name="그룹 84"/>
            <p:cNvGrpSpPr/>
            <p:nvPr/>
          </p:nvGrpSpPr>
          <p:grpSpPr>
            <a:xfrm>
              <a:off x="7069806" y="3711041"/>
              <a:ext cx="1647031" cy="266429"/>
              <a:chOff x="7069806" y="3711041"/>
              <a:chExt cx="1647031" cy="266429"/>
            </a:xfrm>
          </p:grpSpPr>
          <p:pic>
            <p:nvPicPr>
              <p:cNvPr id="87" name="그림 8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9806" y="3853916"/>
                <a:ext cx="688181" cy="123554"/>
              </a:xfrm>
              <a:prstGeom prst="rect">
                <a:avLst/>
              </a:prstGeom>
            </p:spPr>
          </p:pic>
          <p:pic>
            <p:nvPicPr>
              <p:cNvPr id="88" name="그림 8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71506" y="3853916"/>
                <a:ext cx="688181" cy="123554"/>
              </a:xfrm>
              <a:prstGeom prst="rect">
                <a:avLst/>
              </a:prstGeom>
            </p:spPr>
          </p:pic>
          <p:pic>
            <p:nvPicPr>
              <p:cNvPr id="89" name="그림 8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28656" y="3711041"/>
                <a:ext cx="688181" cy="123554"/>
              </a:xfrm>
              <a:prstGeom prst="rect">
                <a:avLst/>
              </a:prstGeom>
            </p:spPr>
          </p:pic>
        </p:grpSp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29376" y="1945977"/>
              <a:ext cx="3210024" cy="1973926"/>
            </a:xfrm>
            <a:prstGeom prst="rect">
              <a:avLst/>
            </a:prstGeom>
          </p:spPr>
        </p:pic>
      </p:grpSp>
      <p:cxnSp>
        <p:nvCxnSpPr>
          <p:cNvPr id="59" name="직선 연결선 58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7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양쪽 모서리가 둥근 사각형 75"/>
          <p:cNvSpPr/>
          <p:nvPr/>
        </p:nvSpPr>
        <p:spPr>
          <a:xfrm>
            <a:off x="466408" y="4419600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02" y="5769474"/>
            <a:ext cx="2806161" cy="1360819"/>
          </a:xfrm>
          <a:prstGeom prst="rect">
            <a:avLst/>
          </a:prstGeom>
        </p:spPr>
      </p:pic>
      <p:sp>
        <p:nvSpPr>
          <p:cNvPr id="10" name="양쪽 모서리가 둥근 사각형 9"/>
          <p:cNvSpPr/>
          <p:nvPr/>
        </p:nvSpPr>
        <p:spPr>
          <a:xfrm>
            <a:off x="466408" y="1571625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29" y="2276475"/>
            <a:ext cx="2328796" cy="1887632"/>
          </a:xfrm>
          <a:prstGeom prst="rect">
            <a:avLst/>
          </a:prstGeom>
        </p:spPr>
      </p:pic>
      <p:sp>
        <p:nvSpPr>
          <p:cNvPr id="77" name="양쪽 모서리가 둥근 사각형 76"/>
          <p:cNvSpPr/>
          <p:nvPr/>
        </p:nvSpPr>
        <p:spPr>
          <a:xfrm>
            <a:off x="5492434" y="4419600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69" name="양쪽 모서리가 둥근 사각형 168"/>
          <p:cNvSpPr/>
          <p:nvPr/>
        </p:nvSpPr>
        <p:spPr>
          <a:xfrm>
            <a:off x="5492434" y="1571625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Introduction of products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</a:rPr>
              <a:t>Products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29465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Ⅳ.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510699" y="4478101"/>
            <a:ext cx="3194526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KoPub돋움체 Bold"/>
                <a:ea typeface="KoPub돋움체 Bold"/>
              </a:rPr>
              <a:t>Utility truck</a:t>
            </a: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  <a:t/>
            </a:r>
            <a:b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</a:b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(30t~40t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class)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541087" y="4478101"/>
            <a:ext cx="234416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/>
                <a:ea typeface="KoPub돋움체 Bold"/>
              </a:rPr>
              <a:t>Aerial work platform</a:t>
            </a:r>
            <a:r>
              <a: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(1t~25t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class)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698" y="1617426"/>
            <a:ext cx="409940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KoPub돋움체 Bold"/>
                <a:ea typeface="KoPub돋움체 Bold"/>
              </a:rPr>
              <a:t>Dump truck</a:t>
            </a: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  <a:t/>
            </a:r>
            <a:b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</a:b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(2.5t~24t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class)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541087" y="1617426"/>
            <a:ext cx="23441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/>
                <a:ea typeface="KoPub돋움체 Bold"/>
              </a:rPr>
              <a:t>Excavator</a:t>
            </a:r>
            <a:r>
              <a:rPr lang="ko-KR" altLang="en-US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/>
                <a:ea typeface="KoPub돋움체 Bold"/>
              </a:rPr>
              <a:t>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(2.5t~45t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class)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1156" y="1101177"/>
            <a:ext cx="23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Current Main Products</a:t>
            </a:r>
            <a:endParaRPr lang="ko-KR" altLang="en-US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grpSp>
        <p:nvGrpSpPr>
          <p:cNvPr id="142" name="그룹 141"/>
          <p:cNvGrpSpPr/>
          <p:nvPr/>
        </p:nvGrpSpPr>
        <p:grpSpPr>
          <a:xfrm>
            <a:off x="485775" y="1179893"/>
            <a:ext cx="277160" cy="213809"/>
            <a:chOff x="345109" y="1341813"/>
            <a:chExt cx="277160" cy="213809"/>
          </a:xfrm>
        </p:grpSpPr>
        <p:sp>
          <p:nvSpPr>
            <p:cNvPr id="143" name="갈매기형 수장 142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44" name="갈매기형 수장 143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691593" y="2285999"/>
            <a:ext cx="2356407" cy="1934675"/>
            <a:chOff x="4083561" y="5445894"/>
            <a:chExt cx="2115332" cy="1932952"/>
          </a:xfrm>
        </p:grpSpPr>
        <p:grpSp>
          <p:nvGrpSpPr>
            <p:cNvPr id="98" name="그룹 97"/>
            <p:cNvGrpSpPr/>
            <p:nvPr/>
          </p:nvGrpSpPr>
          <p:grpSpPr>
            <a:xfrm>
              <a:off x="4083561" y="6931442"/>
              <a:ext cx="1940209" cy="447404"/>
              <a:chOff x="4083560" y="6931444"/>
              <a:chExt cx="1940209" cy="447404"/>
            </a:xfrm>
          </p:grpSpPr>
          <p:pic>
            <p:nvPicPr>
              <p:cNvPr id="100" name="그림 9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3203" y="7255294"/>
                <a:ext cx="551940" cy="123554"/>
              </a:xfrm>
              <a:prstGeom prst="rect">
                <a:avLst/>
              </a:prstGeom>
            </p:spPr>
          </p:pic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71829" y="7083844"/>
                <a:ext cx="551940" cy="123554"/>
              </a:xfrm>
              <a:prstGeom prst="rect">
                <a:avLst/>
              </a:prstGeom>
            </p:spPr>
          </p:pic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0767" y="7110038"/>
                <a:ext cx="412239" cy="123554"/>
              </a:xfrm>
              <a:prstGeom prst="rect">
                <a:avLst/>
              </a:prstGeom>
            </p:spPr>
          </p:pic>
          <p:pic>
            <p:nvPicPr>
              <p:cNvPr id="103" name="그림 10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9285" y="6988594"/>
                <a:ext cx="428909" cy="123554"/>
              </a:xfrm>
              <a:prstGeom prst="rect">
                <a:avLst/>
              </a:prstGeom>
            </p:spPr>
          </p:pic>
          <p:pic>
            <p:nvPicPr>
              <p:cNvPr id="104" name="그림 10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3560" y="6931444"/>
                <a:ext cx="331278" cy="123554"/>
              </a:xfrm>
              <a:prstGeom prst="rect">
                <a:avLst/>
              </a:prstGeom>
            </p:spPr>
          </p:pic>
        </p:grp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9629" y="5445894"/>
              <a:ext cx="2079264" cy="1876409"/>
            </a:xfrm>
            <a:prstGeom prst="rect">
              <a:avLst/>
            </a:prstGeom>
          </p:spPr>
        </p:pic>
      </p:grpSp>
      <p:grpSp>
        <p:nvGrpSpPr>
          <p:cNvPr id="111" name="그룹 110"/>
          <p:cNvGrpSpPr/>
          <p:nvPr/>
        </p:nvGrpSpPr>
        <p:grpSpPr>
          <a:xfrm>
            <a:off x="406911" y="5774769"/>
            <a:ext cx="2855274" cy="1430406"/>
            <a:chOff x="6801360" y="5791279"/>
            <a:chExt cx="2855274" cy="1430406"/>
          </a:xfrm>
        </p:grpSpPr>
        <p:grpSp>
          <p:nvGrpSpPr>
            <p:cNvPr id="112" name="그룹 111"/>
            <p:cNvGrpSpPr/>
            <p:nvPr/>
          </p:nvGrpSpPr>
          <p:grpSpPr>
            <a:xfrm>
              <a:off x="6801360" y="6833813"/>
              <a:ext cx="2282315" cy="387872"/>
              <a:chOff x="6801360" y="6833813"/>
              <a:chExt cx="2282315" cy="387872"/>
            </a:xfrm>
          </p:grpSpPr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01360" y="6833813"/>
                <a:ext cx="551940" cy="123554"/>
              </a:xfrm>
              <a:prstGeom prst="rect">
                <a:avLst/>
              </a:prstGeom>
            </p:spPr>
          </p:pic>
          <p:pic>
            <p:nvPicPr>
              <p:cNvPr id="115" name="그림 1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79966" y="6902869"/>
                <a:ext cx="551940" cy="123554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34835" y="7098131"/>
                <a:ext cx="551940" cy="123554"/>
              </a:xfrm>
              <a:prstGeom prst="rect">
                <a:avLst/>
              </a:prstGeom>
            </p:spPr>
          </p:pic>
          <p:pic>
            <p:nvPicPr>
              <p:cNvPr id="117" name="그림 1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31735" y="6987006"/>
                <a:ext cx="551940" cy="123554"/>
              </a:xfrm>
              <a:prstGeom prst="rect">
                <a:avLst/>
              </a:prstGeom>
            </p:spPr>
          </p:pic>
        </p:grpSp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2020" y="5791279"/>
              <a:ext cx="2814614" cy="1369271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3640109" y="5494182"/>
            <a:ext cx="1428319" cy="1424760"/>
            <a:chOff x="3719822" y="5560380"/>
            <a:chExt cx="1258666" cy="1255530"/>
          </a:xfrm>
        </p:grpSpPr>
        <p:sp>
          <p:nvSpPr>
            <p:cNvPr id="188" name="모서리가 둥근 직사각형 187"/>
            <p:cNvSpPr/>
            <p:nvPr/>
          </p:nvSpPr>
          <p:spPr>
            <a:xfrm>
              <a:off x="3719822" y="5560380"/>
              <a:ext cx="1258666" cy="125553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0" name="그림 1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1454" y="5683471"/>
              <a:ext cx="1162021" cy="963384"/>
            </a:xfrm>
            <a:prstGeom prst="rect">
              <a:avLst/>
            </a:prstGeom>
            <a:ln w="6350">
              <a:noFill/>
            </a:ln>
            <a:effectLst/>
          </p:spPr>
        </p:pic>
      </p:grpSp>
      <p:pic>
        <p:nvPicPr>
          <p:cNvPr id="208" name="그림 2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0050" y="2114342"/>
            <a:ext cx="2913515" cy="1966623"/>
          </a:xfrm>
          <a:prstGeom prst="rect">
            <a:avLst/>
          </a:prstGeom>
        </p:spPr>
      </p:pic>
      <p:sp>
        <p:nvSpPr>
          <p:cNvPr id="209" name="TextBox 208"/>
          <p:cNvSpPr txBox="1"/>
          <p:nvPr/>
        </p:nvSpPr>
        <p:spPr>
          <a:xfrm>
            <a:off x="5721306" y="1101177"/>
            <a:ext cx="23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Future Main Products</a:t>
            </a:r>
            <a:endParaRPr lang="ko-KR" altLang="en-US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grpSp>
        <p:nvGrpSpPr>
          <p:cNvPr id="210" name="그룹 209"/>
          <p:cNvGrpSpPr/>
          <p:nvPr/>
        </p:nvGrpSpPr>
        <p:grpSpPr>
          <a:xfrm>
            <a:off x="5495925" y="1179893"/>
            <a:ext cx="277160" cy="213809"/>
            <a:chOff x="345109" y="1341813"/>
            <a:chExt cx="277160" cy="213809"/>
          </a:xfrm>
        </p:grpSpPr>
        <p:sp>
          <p:nvSpPr>
            <p:cNvPr id="211" name="갈매기형 수장 210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212" name="갈매기형 수장 211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3674050" y="2467884"/>
            <a:ext cx="1442936" cy="1564272"/>
            <a:chOff x="3740508" y="2618754"/>
            <a:chExt cx="1271547" cy="1378472"/>
          </a:xfrm>
        </p:grpSpPr>
        <p:sp>
          <p:nvSpPr>
            <p:cNvPr id="91" name="모서리가 둥근 직사각형 90"/>
            <p:cNvSpPr/>
            <p:nvPr/>
          </p:nvSpPr>
          <p:spPr>
            <a:xfrm>
              <a:off x="3740508" y="2741696"/>
              <a:ext cx="1258666" cy="125553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1" name="그림 1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6637" y="2998642"/>
              <a:ext cx="1185418" cy="982783"/>
            </a:xfrm>
            <a:prstGeom prst="rect">
              <a:avLst/>
            </a:prstGeom>
            <a:ln w="6350">
              <a:noFill/>
            </a:ln>
            <a:effectLst/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60804">
              <a:off x="3817489" y="2618754"/>
              <a:ext cx="987645" cy="789444"/>
            </a:xfrm>
            <a:prstGeom prst="rect">
              <a:avLst/>
            </a:prstGeom>
          </p:spPr>
        </p:pic>
      </p:grpSp>
      <p:pic>
        <p:nvPicPr>
          <p:cNvPr id="225" name="그림 2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48" y="4755789"/>
            <a:ext cx="2769003" cy="245637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8673282" y="5494182"/>
            <a:ext cx="1428319" cy="1424760"/>
            <a:chOff x="8767985" y="5624775"/>
            <a:chExt cx="1258666" cy="1255530"/>
          </a:xfrm>
        </p:grpSpPr>
        <p:sp>
          <p:nvSpPr>
            <p:cNvPr id="81" name="모서리가 둥근 직사각형 80"/>
            <p:cNvSpPr/>
            <p:nvPr/>
          </p:nvSpPr>
          <p:spPr>
            <a:xfrm>
              <a:off x="8767985" y="5624775"/>
              <a:ext cx="1258666" cy="125553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8938902" y="5675049"/>
              <a:ext cx="979269" cy="1173182"/>
              <a:chOff x="8996416" y="4833836"/>
              <a:chExt cx="853387" cy="1022373"/>
            </a:xfrm>
          </p:grpSpPr>
          <p:pic>
            <p:nvPicPr>
              <p:cNvPr id="214" name="그림 2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0553" y="5404455"/>
                <a:ext cx="509250" cy="451754"/>
              </a:xfrm>
              <a:prstGeom prst="rect">
                <a:avLst/>
              </a:prstGeom>
            </p:spPr>
          </p:pic>
          <p:pic>
            <p:nvPicPr>
              <p:cNvPr id="215" name="그림 21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6416" y="4833836"/>
                <a:ext cx="444639" cy="421772"/>
              </a:xfrm>
              <a:prstGeom prst="rect">
                <a:avLst/>
              </a:prstGeom>
            </p:spPr>
          </p:pic>
          <p:pic>
            <p:nvPicPr>
              <p:cNvPr id="216" name="그림 21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16330">
                <a:off x="9151456" y="5173310"/>
                <a:ext cx="485084" cy="377046"/>
              </a:xfrm>
              <a:prstGeom prst="rect">
                <a:avLst/>
              </a:prstGeom>
            </p:spPr>
          </p:pic>
        </p:grpSp>
      </p:grpSp>
      <p:grpSp>
        <p:nvGrpSpPr>
          <p:cNvPr id="8" name="그룹 7"/>
          <p:cNvGrpSpPr/>
          <p:nvPr/>
        </p:nvGrpSpPr>
        <p:grpSpPr>
          <a:xfrm>
            <a:off x="8673282" y="2607398"/>
            <a:ext cx="1428319" cy="1432208"/>
            <a:chOff x="8767985" y="2666351"/>
            <a:chExt cx="1258666" cy="1262093"/>
          </a:xfrm>
        </p:grpSpPr>
        <p:sp>
          <p:nvSpPr>
            <p:cNvPr id="84" name="모서리가 둥근 직사각형 83"/>
            <p:cNvSpPr/>
            <p:nvPr/>
          </p:nvSpPr>
          <p:spPr>
            <a:xfrm>
              <a:off x="8767985" y="2666351"/>
              <a:ext cx="1258666" cy="125553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5" name="그룹 84"/>
            <p:cNvGrpSpPr/>
            <p:nvPr/>
          </p:nvGrpSpPr>
          <p:grpSpPr>
            <a:xfrm>
              <a:off x="8938902" y="2755262"/>
              <a:ext cx="979269" cy="1173182"/>
              <a:chOff x="8996416" y="4833836"/>
              <a:chExt cx="853387" cy="1022373"/>
            </a:xfrm>
          </p:grpSpPr>
          <p:pic>
            <p:nvPicPr>
              <p:cNvPr id="86" name="그림 8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0553" y="5404455"/>
                <a:ext cx="509250" cy="451754"/>
              </a:xfrm>
              <a:prstGeom prst="rect">
                <a:avLst/>
              </a:prstGeom>
            </p:spPr>
          </p:pic>
          <p:pic>
            <p:nvPicPr>
              <p:cNvPr id="87" name="그림 8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6416" y="4833836"/>
                <a:ext cx="444639" cy="421772"/>
              </a:xfrm>
              <a:prstGeom prst="rect">
                <a:avLst/>
              </a:prstGeom>
            </p:spPr>
          </p:pic>
          <p:pic>
            <p:nvPicPr>
              <p:cNvPr id="88" name="그림 8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16330">
                <a:off x="9151456" y="5173310"/>
                <a:ext cx="485084" cy="377046"/>
              </a:xfrm>
              <a:prstGeom prst="rect">
                <a:avLst/>
              </a:prstGeom>
            </p:spPr>
          </p:pic>
        </p:grpSp>
      </p:grpSp>
      <p:grpSp>
        <p:nvGrpSpPr>
          <p:cNvPr id="3" name="그룹 2"/>
          <p:cNvGrpSpPr/>
          <p:nvPr/>
        </p:nvGrpSpPr>
        <p:grpSpPr>
          <a:xfrm>
            <a:off x="5335548" y="4755788"/>
            <a:ext cx="2979777" cy="2563452"/>
            <a:chOff x="5335548" y="4755788"/>
            <a:chExt cx="2979777" cy="2563452"/>
          </a:xfrm>
        </p:grpSpPr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5548" y="7009518"/>
              <a:ext cx="1782669" cy="309722"/>
            </a:xfrm>
            <a:prstGeom prst="rect">
              <a:avLst/>
            </a:prstGeom>
          </p:spPr>
        </p:pic>
        <p:grpSp>
          <p:nvGrpSpPr>
            <p:cNvPr id="90" name="그룹 89"/>
            <p:cNvGrpSpPr/>
            <p:nvPr/>
          </p:nvGrpSpPr>
          <p:grpSpPr>
            <a:xfrm>
              <a:off x="5546322" y="4755788"/>
              <a:ext cx="2769003" cy="2456374"/>
              <a:chOff x="5555847" y="4755788"/>
              <a:chExt cx="2769003" cy="2456374"/>
            </a:xfrm>
          </p:grpSpPr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colorTemperature colorTemp="1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847" y="4755788"/>
                <a:ext cx="2769003" cy="2456374"/>
              </a:xfrm>
              <a:prstGeom prst="rect">
                <a:avLst/>
              </a:prstGeom>
            </p:spPr>
          </p:pic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12029" y="4822525"/>
                <a:ext cx="2466000" cy="2373985"/>
              </a:xfrm>
              <a:prstGeom prst="rect">
                <a:avLst/>
              </a:prstGeom>
            </p:spPr>
          </p:pic>
        </p:grpSp>
      </p:grpSp>
      <p:grpSp>
        <p:nvGrpSpPr>
          <p:cNvPr id="6" name="그룹 5"/>
          <p:cNvGrpSpPr/>
          <p:nvPr/>
        </p:nvGrpSpPr>
        <p:grpSpPr>
          <a:xfrm>
            <a:off x="5278251" y="2098910"/>
            <a:ext cx="3116484" cy="1987315"/>
            <a:chOff x="5278251" y="2098910"/>
            <a:chExt cx="3116484" cy="1987315"/>
          </a:xfrm>
        </p:grpSpPr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9982">
              <a:off x="5278251" y="3843745"/>
              <a:ext cx="1408213" cy="156054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9982">
              <a:off x="5847511" y="3756536"/>
              <a:ext cx="1408213" cy="156054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468461" y="2098910"/>
              <a:ext cx="2926274" cy="1987315"/>
            </a:xfrm>
            <a:prstGeom prst="rect">
              <a:avLst/>
            </a:prstGeom>
          </p:spPr>
        </p:pic>
      </p:grpSp>
      <p:cxnSp>
        <p:nvCxnSpPr>
          <p:cNvPr id="69" name="직선 연결선 68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7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1" y="1133475"/>
            <a:ext cx="10704514" cy="64262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484809" y="1355177"/>
            <a:ext cx="2569543" cy="369332"/>
            <a:chOff x="484809" y="1101177"/>
            <a:chExt cx="2569543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710190" y="1101177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Construction Equipment</a:t>
              </a:r>
              <a:endPara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84809" y="1179893"/>
              <a:ext cx="277160" cy="213809"/>
              <a:chOff x="345109" y="1341813"/>
              <a:chExt cx="277160" cy="213809"/>
            </a:xfrm>
          </p:grpSpPr>
          <p:sp>
            <p:nvSpPr>
              <p:cNvPr id="7" name="갈매기형 수장 6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8" name="갈매기형 수장 7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0" name="모서리가 둥근 직사각형 39"/>
          <p:cNvSpPr/>
          <p:nvPr/>
        </p:nvSpPr>
        <p:spPr>
          <a:xfrm rot="10800000">
            <a:off x="463553" y="1855496"/>
            <a:ext cx="2352399" cy="24688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1" name="사다리꼴 40"/>
          <p:cNvSpPr/>
          <p:nvPr/>
        </p:nvSpPr>
        <p:spPr>
          <a:xfrm flipV="1">
            <a:off x="765166" y="1857435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247" y="1973930"/>
            <a:ext cx="783055" cy="797036"/>
          </a:xfrm>
          <a:prstGeom prst="rect">
            <a:avLst/>
          </a:prstGeom>
        </p:spPr>
      </p:pic>
      <p:grpSp>
        <p:nvGrpSpPr>
          <p:cNvPr id="43" name="그룹 42"/>
          <p:cNvGrpSpPr/>
          <p:nvPr/>
        </p:nvGrpSpPr>
        <p:grpSpPr>
          <a:xfrm>
            <a:off x="1378860" y="3854892"/>
            <a:ext cx="599735" cy="335220"/>
            <a:chOff x="721299" y="2859506"/>
            <a:chExt cx="616857" cy="344791"/>
          </a:xfrm>
        </p:grpSpPr>
        <p:sp>
          <p:nvSpPr>
            <p:cNvPr id="48" name="직사각형 47"/>
            <p:cNvSpPr/>
            <p:nvPr/>
          </p:nvSpPr>
          <p:spPr>
            <a:xfrm>
              <a:off x="721299" y="2859506"/>
              <a:ext cx="384492" cy="344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30</a:t>
              </a:r>
            </a:p>
          </p:txBody>
        </p:sp>
        <p:sp>
          <p:nvSpPr>
            <p:cNvPr id="49" name="아래쪽 화살표 48"/>
            <p:cNvSpPr/>
            <p:nvPr/>
          </p:nvSpPr>
          <p:spPr>
            <a:xfrm rot="10800000">
              <a:off x="1131782" y="2934516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74257" y="2909251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53713" y="2972017"/>
            <a:ext cx="16609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5,8,14,21,24,70ton Excavators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(Boom, </a:t>
            </a:r>
            <a:r>
              <a:rPr lang="en-US" altLang="ko-KR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Arm,Bucket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Blade)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4732" y="3847070"/>
            <a:ext cx="755797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47" name="직선 연결선 46"/>
          <p:cNvCxnSpPr/>
          <p:nvPr/>
        </p:nvCxnSpPr>
        <p:spPr bwMode="auto">
          <a:xfrm>
            <a:off x="490928" y="2738753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" name="모서리가 둥근 직사각형 50"/>
          <p:cNvSpPr/>
          <p:nvPr/>
        </p:nvSpPr>
        <p:spPr>
          <a:xfrm rot="10800000">
            <a:off x="2926246" y="1855496"/>
            <a:ext cx="2352399" cy="24688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52" name="사다리꼴 51"/>
          <p:cNvSpPr/>
          <p:nvPr/>
        </p:nvSpPr>
        <p:spPr>
          <a:xfrm flipV="1">
            <a:off x="3227855" y="1857435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33803" y="2909251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660538" y="2972017"/>
            <a:ext cx="177260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3,5,8,11,14,21,30,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52,120tonExcavators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750/850 </a:t>
            </a:r>
            <a:r>
              <a:rPr lang="en-US" altLang="ko-KR" sz="13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wheelloader</a:t>
            </a:r>
            <a:endParaRPr lang="en-US" altLang="ko-KR" sz="13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(Boom, Arm, Bucket, Blade)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24278" y="3847070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598" y="2186600"/>
            <a:ext cx="1537699" cy="313691"/>
          </a:xfrm>
          <a:prstGeom prst="rect">
            <a:avLst/>
          </a:prstGeom>
        </p:spPr>
      </p:pic>
      <p:cxnSp>
        <p:nvCxnSpPr>
          <p:cNvPr id="57" name="직선 연결선 56"/>
          <p:cNvCxnSpPr/>
          <p:nvPr/>
        </p:nvCxnSpPr>
        <p:spPr bwMode="auto">
          <a:xfrm>
            <a:off x="2955935" y="2738753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8" name="그룹 57"/>
          <p:cNvGrpSpPr/>
          <p:nvPr/>
        </p:nvGrpSpPr>
        <p:grpSpPr>
          <a:xfrm>
            <a:off x="3783721" y="3847072"/>
            <a:ext cx="581669" cy="335220"/>
            <a:chOff x="731096" y="2859503"/>
            <a:chExt cx="598274" cy="344792"/>
          </a:xfrm>
        </p:grpSpPr>
        <p:sp>
          <p:nvSpPr>
            <p:cNvPr id="59" name="직사각형 58"/>
            <p:cNvSpPr/>
            <p:nvPr/>
          </p:nvSpPr>
          <p:spPr>
            <a:xfrm>
              <a:off x="731096" y="2859503"/>
              <a:ext cx="384492" cy="3447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30</a:t>
              </a:r>
            </a:p>
          </p:txBody>
        </p:sp>
        <p:sp>
          <p:nvSpPr>
            <p:cNvPr id="60" name="아래쪽 화살표 59"/>
            <p:cNvSpPr/>
            <p:nvPr/>
          </p:nvSpPr>
          <p:spPr>
            <a:xfrm rot="10800000">
              <a:off x="1122996" y="2934518"/>
              <a:ext cx="206374" cy="185736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sp>
        <p:nvSpPr>
          <p:cNvPr id="61" name="모서리가 둥근 직사각형 60"/>
          <p:cNvSpPr/>
          <p:nvPr/>
        </p:nvSpPr>
        <p:spPr>
          <a:xfrm rot="10800000">
            <a:off x="5388937" y="1855495"/>
            <a:ext cx="2352399" cy="24915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2" name="사다리꼴 61"/>
          <p:cNvSpPr/>
          <p:nvPr/>
        </p:nvSpPr>
        <p:spPr>
          <a:xfrm flipV="1">
            <a:off x="5690547" y="1857434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6231363" y="3847070"/>
            <a:ext cx="373820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399784" y="2909246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220515" y="2972017"/>
            <a:ext cx="1660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30/40ton ADT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Suspension cylinders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90264" y="3847070"/>
            <a:ext cx="755797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67" name="직선 연결선 66"/>
          <p:cNvCxnSpPr/>
          <p:nvPr/>
        </p:nvCxnSpPr>
        <p:spPr bwMode="auto">
          <a:xfrm>
            <a:off x="5464081" y="2738748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8" name="그림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527" y="1893879"/>
            <a:ext cx="1253227" cy="835484"/>
          </a:xfrm>
          <a:prstGeom prst="rect">
            <a:avLst/>
          </a:prstGeom>
        </p:spPr>
      </p:pic>
      <p:sp>
        <p:nvSpPr>
          <p:cNvPr id="69" name="모서리가 둥근 직사각형 68"/>
          <p:cNvSpPr/>
          <p:nvPr/>
        </p:nvSpPr>
        <p:spPr>
          <a:xfrm rot="10800000">
            <a:off x="7867930" y="1855495"/>
            <a:ext cx="2352399" cy="24915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0" name="사다리꼴 69"/>
          <p:cNvSpPr/>
          <p:nvPr/>
        </p:nvSpPr>
        <p:spPr>
          <a:xfrm flipV="1">
            <a:off x="8180602" y="1857434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79265" y="2909246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647343" y="2972017"/>
            <a:ext cx="17251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4,6,45,65,85ton excavators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(Boom, Arm, Bucket, Blade)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869745" y="3847070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74" name="직선 연결선 73"/>
          <p:cNvCxnSpPr/>
          <p:nvPr/>
        </p:nvCxnSpPr>
        <p:spPr bwMode="auto">
          <a:xfrm>
            <a:off x="7920447" y="2738748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5" name="직사각형 74"/>
          <p:cNvSpPr/>
          <p:nvPr/>
        </p:nvSpPr>
        <p:spPr>
          <a:xfrm>
            <a:off x="8650044" y="3847070"/>
            <a:ext cx="324128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6 </a:t>
            </a:r>
          </a:p>
        </p:txBody>
      </p:sp>
      <p:pic>
        <p:nvPicPr>
          <p:cNvPr id="76" name="그림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292" y="2129797"/>
            <a:ext cx="1227805" cy="35176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Ⅴ.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Working Experience with Customers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Working Experience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9" name="모서리가 둥근 직사각형 78"/>
          <p:cNvSpPr/>
          <p:nvPr/>
        </p:nvSpPr>
        <p:spPr>
          <a:xfrm rot="10800000">
            <a:off x="1740805" y="4737181"/>
            <a:ext cx="2352399" cy="2463718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80" name="모서리가 둥근 직사각형 79"/>
          <p:cNvSpPr/>
          <p:nvPr/>
        </p:nvSpPr>
        <p:spPr>
          <a:xfrm rot="10800000">
            <a:off x="6657808" y="4736290"/>
            <a:ext cx="2352399" cy="24614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81" name="모서리가 둥근 직사각형 80"/>
          <p:cNvSpPr/>
          <p:nvPr/>
        </p:nvSpPr>
        <p:spPr>
          <a:xfrm rot="10800000">
            <a:off x="4198307" y="4736290"/>
            <a:ext cx="2352399" cy="24614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85" name="사다리꼴 84"/>
          <p:cNvSpPr/>
          <p:nvPr/>
        </p:nvSpPr>
        <p:spPr>
          <a:xfrm flipV="1">
            <a:off x="2042415" y="4739118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750527" y="5727434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562712" y="5771150"/>
            <a:ext cx="1660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8ton excavators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(Boom, Arm, Bucket,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Blade, Swing)</a:t>
            </a:r>
          </a:p>
        </p:txBody>
      </p:sp>
      <p:cxnSp>
        <p:nvCxnSpPr>
          <p:cNvPr id="88" name="직선 연결선 87"/>
          <p:cNvCxnSpPr/>
          <p:nvPr/>
        </p:nvCxnSpPr>
        <p:spPr bwMode="auto">
          <a:xfrm>
            <a:off x="1768177" y="5620436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9" name="사다리꼴 88"/>
          <p:cNvSpPr/>
          <p:nvPr/>
        </p:nvSpPr>
        <p:spPr>
          <a:xfrm flipV="1">
            <a:off x="4499915" y="4739118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211915" y="5727434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971442" y="5771150"/>
            <a:ext cx="17251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7.5ton excavators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(Boom, Arm, Bucket,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Blade, Swing)</a:t>
            </a:r>
          </a:p>
        </p:txBody>
      </p:sp>
      <p:cxnSp>
        <p:nvCxnSpPr>
          <p:cNvPr id="92" name="직선 연결선 91"/>
          <p:cNvCxnSpPr/>
          <p:nvPr/>
        </p:nvCxnSpPr>
        <p:spPr bwMode="auto">
          <a:xfrm>
            <a:off x="4225501" y="5620436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3" name="사다리꼴 92"/>
          <p:cNvSpPr/>
          <p:nvPr/>
        </p:nvSpPr>
        <p:spPr>
          <a:xfrm flipV="1">
            <a:off x="6972609" y="4739118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671196" y="5727434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492906" y="5771150"/>
            <a:ext cx="166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BACKHOE,SKID LOADER</a:t>
            </a:r>
          </a:p>
        </p:txBody>
      </p:sp>
      <p:cxnSp>
        <p:nvCxnSpPr>
          <p:cNvPr id="96" name="직선 연결선 95"/>
          <p:cNvCxnSpPr/>
          <p:nvPr/>
        </p:nvCxnSpPr>
        <p:spPr bwMode="auto">
          <a:xfrm>
            <a:off x="6698371" y="5620436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7" name="그림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653" y="5095032"/>
            <a:ext cx="1331644" cy="237700"/>
          </a:xfrm>
          <a:prstGeom prst="rect">
            <a:avLst/>
          </a:prstGeom>
        </p:spPr>
      </p:pic>
      <p:pic>
        <p:nvPicPr>
          <p:cNvPr id="98" name="그림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136" y="5006229"/>
            <a:ext cx="1147769" cy="355974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064" y="5087179"/>
            <a:ext cx="1514752" cy="217449"/>
          </a:xfrm>
          <a:prstGeom prst="rect">
            <a:avLst/>
          </a:prstGeom>
        </p:spPr>
      </p:pic>
      <p:sp>
        <p:nvSpPr>
          <p:cNvPr id="100" name="직사각형 99"/>
          <p:cNvSpPr/>
          <p:nvPr/>
        </p:nvSpPr>
        <p:spPr>
          <a:xfrm>
            <a:off x="2562712" y="6477930"/>
            <a:ext cx="279244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750527" y="6473856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211915" y="6473856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sp>
        <p:nvSpPr>
          <p:cNvPr id="103" name="직사각형 102"/>
          <p:cNvSpPr/>
          <p:nvPr/>
        </p:nvSpPr>
        <p:spPr>
          <a:xfrm>
            <a:off x="4971442" y="6477930"/>
            <a:ext cx="279244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104" name="직사각형 103"/>
          <p:cNvSpPr/>
          <p:nvPr/>
        </p:nvSpPr>
        <p:spPr>
          <a:xfrm>
            <a:off x="7492906" y="6477930"/>
            <a:ext cx="279244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671196" y="6473856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77" name="직선 연결선 76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465" y="752349"/>
            <a:ext cx="4496812" cy="92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4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Contents</a:t>
            </a:r>
            <a:endParaRPr lang="ko-KR" altLang="en-US" sz="4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2075" y="841591"/>
            <a:ext cx="49940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- </a:t>
            </a: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I. </a:t>
            </a: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II. </a:t>
            </a:r>
            <a:endParaRPr lang="en-US" altLang="ko-KR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III. </a:t>
            </a:r>
            <a:endParaRPr lang="en-US" altLang="ko-KR" sz="2400" b="1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IV. </a:t>
            </a:r>
            <a:endParaRPr lang="en-US" altLang="ko-KR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V. </a:t>
            </a:r>
            <a:endParaRPr lang="en-US" altLang="ko-KR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VI. </a:t>
            </a:r>
            <a:endParaRPr lang="en-US" altLang="ko-KR" sz="2400" b="1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VII. </a:t>
            </a:r>
            <a:endParaRPr lang="ko-KR" altLang="en-US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5048250" y="682849"/>
            <a:ext cx="56054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583861" y="682849"/>
            <a:ext cx="458821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29274" y="841591"/>
            <a:ext cx="50244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Company Profile</a:t>
            </a:r>
            <a:endParaRPr lang="ko-KR" altLang="en-US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I</a:t>
            </a: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ntroduction of SH PAC</a:t>
            </a:r>
            <a:endParaRPr lang="ko-KR" altLang="en-US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Introduction of SH PM</a:t>
            </a:r>
            <a:endParaRPr lang="ko-KR" altLang="en-US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Global Network</a:t>
            </a: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Sales Item</a:t>
            </a:r>
            <a:endParaRPr lang="ko-KR" altLang="en-US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Working Experience with Customers</a:t>
            </a:r>
            <a:endParaRPr lang="ko-KR" altLang="en-US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R&amp;D</a:t>
            </a: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Status</a:t>
            </a:r>
            <a:endParaRPr lang="ko-KR" altLang="en-US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Vision of SH PAC</a:t>
            </a:r>
            <a:endParaRPr lang="ko-KR" altLang="en-US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69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1" y="1133475"/>
            <a:ext cx="10704514" cy="64262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484809" y="1355177"/>
            <a:ext cx="2569543" cy="369332"/>
            <a:chOff x="484809" y="1101177"/>
            <a:chExt cx="2569543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710190" y="1101177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Aerial work platform</a:t>
              </a:r>
              <a:endPara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84809" y="1179893"/>
              <a:ext cx="277160" cy="213809"/>
              <a:chOff x="345109" y="1341813"/>
              <a:chExt cx="277160" cy="213809"/>
            </a:xfrm>
          </p:grpSpPr>
          <p:sp>
            <p:nvSpPr>
              <p:cNvPr id="7" name="갈매기형 수장 6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8" name="갈매기형 수장 7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0" name="모서리가 둥근 직사각형 39"/>
          <p:cNvSpPr/>
          <p:nvPr/>
        </p:nvSpPr>
        <p:spPr>
          <a:xfrm rot="10800000">
            <a:off x="2979854" y="1874283"/>
            <a:ext cx="2352399" cy="24688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1" name="사다리꼴 40"/>
          <p:cNvSpPr/>
          <p:nvPr/>
        </p:nvSpPr>
        <p:spPr>
          <a:xfrm flipV="1">
            <a:off x="765166" y="1886463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3774512" y="3814827"/>
            <a:ext cx="279244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90558" y="2928038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744614" y="2990804"/>
            <a:ext cx="16609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Aerial Work Platforms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Telehandlers</a:t>
            </a:r>
            <a:endParaRPr lang="en-US" altLang="ko-KR" sz="13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Boom lifts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81033" y="3814827"/>
            <a:ext cx="755797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47" name="직선 연결선 46"/>
          <p:cNvCxnSpPr/>
          <p:nvPr/>
        </p:nvCxnSpPr>
        <p:spPr bwMode="auto">
          <a:xfrm>
            <a:off x="490928" y="2738753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" name="모서리가 둥근 직사각형 50"/>
          <p:cNvSpPr/>
          <p:nvPr/>
        </p:nvSpPr>
        <p:spPr>
          <a:xfrm rot="10800000">
            <a:off x="437019" y="1892859"/>
            <a:ext cx="2352399" cy="24688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52" name="사다리꼴 51"/>
          <p:cNvSpPr/>
          <p:nvPr/>
        </p:nvSpPr>
        <p:spPr>
          <a:xfrm flipV="1">
            <a:off x="3280786" y="1872163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4576" y="2946614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71549" y="3009380"/>
            <a:ext cx="177260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Aerial Work Platforms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Telehandlers</a:t>
            </a:r>
            <a:endParaRPr lang="en-US" altLang="ko-KR" sz="13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Boom lifts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5051" y="3817758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57" name="직선 연결선 56"/>
          <p:cNvCxnSpPr/>
          <p:nvPr/>
        </p:nvCxnSpPr>
        <p:spPr bwMode="auto">
          <a:xfrm>
            <a:off x="2955935" y="2738753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직사각형 58"/>
          <p:cNvSpPr/>
          <p:nvPr/>
        </p:nvSpPr>
        <p:spPr>
          <a:xfrm>
            <a:off x="1189957" y="3817758"/>
            <a:ext cx="373820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10</a:t>
            </a:r>
          </a:p>
        </p:txBody>
      </p:sp>
      <p:sp>
        <p:nvSpPr>
          <p:cNvPr id="61" name="모서리가 둥근 직사각형 60"/>
          <p:cNvSpPr/>
          <p:nvPr/>
        </p:nvSpPr>
        <p:spPr>
          <a:xfrm rot="10800000">
            <a:off x="5388937" y="1855495"/>
            <a:ext cx="2352399" cy="24915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2" name="사다리꼴 61"/>
          <p:cNvSpPr/>
          <p:nvPr/>
        </p:nvSpPr>
        <p:spPr>
          <a:xfrm flipV="1">
            <a:off x="5690547" y="1857434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6155163" y="3780395"/>
            <a:ext cx="279244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399784" y="2909246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44315" y="2972017"/>
            <a:ext cx="16609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Aerial Work Platforms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Telehandlers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Boom </a:t>
            </a: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lifts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90264" y="3796040"/>
            <a:ext cx="755797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67" name="직선 연결선 66"/>
          <p:cNvCxnSpPr/>
          <p:nvPr/>
        </p:nvCxnSpPr>
        <p:spPr bwMode="auto">
          <a:xfrm>
            <a:off x="5464081" y="2738748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9" name="모서리가 둥근 직사각형 68"/>
          <p:cNvSpPr/>
          <p:nvPr/>
        </p:nvSpPr>
        <p:spPr>
          <a:xfrm rot="10800000">
            <a:off x="7867930" y="1855495"/>
            <a:ext cx="2352399" cy="24915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0" name="사다리꼴 69"/>
          <p:cNvSpPr/>
          <p:nvPr/>
        </p:nvSpPr>
        <p:spPr>
          <a:xfrm flipV="1">
            <a:off x="8180602" y="1857434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79265" y="2909246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609243" y="2972017"/>
            <a:ext cx="17251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Aerial Work Platforms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Telehandlers</a:t>
            </a:r>
            <a:endParaRPr lang="en-US" altLang="ko-KR" sz="13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Boom lifts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869745" y="3780395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74" name="직선 연결선 73"/>
          <p:cNvCxnSpPr/>
          <p:nvPr/>
        </p:nvCxnSpPr>
        <p:spPr bwMode="auto">
          <a:xfrm>
            <a:off x="7920447" y="2738748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5" name="직사각형 74"/>
          <p:cNvSpPr/>
          <p:nvPr/>
        </p:nvSpPr>
        <p:spPr>
          <a:xfrm>
            <a:off x="8611944" y="3780395"/>
            <a:ext cx="324128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Ⅴ.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</a:rPr>
              <a:t>Working Experience with Customers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</a:rPr>
              <a:t>Working Experience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79" name="모서리가 둥근 직사각형 78"/>
          <p:cNvSpPr/>
          <p:nvPr/>
        </p:nvSpPr>
        <p:spPr>
          <a:xfrm rot="10800000">
            <a:off x="1740805" y="4737181"/>
            <a:ext cx="2352399" cy="2463718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85" name="사다리꼴 84"/>
          <p:cNvSpPr/>
          <p:nvPr/>
        </p:nvSpPr>
        <p:spPr>
          <a:xfrm flipV="1">
            <a:off x="2042415" y="4739118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750527" y="5727434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562712" y="5779777"/>
            <a:ext cx="16609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Utility Truck</a:t>
            </a:r>
          </a:p>
        </p:txBody>
      </p:sp>
      <p:cxnSp>
        <p:nvCxnSpPr>
          <p:cNvPr id="88" name="직선 연결선 87"/>
          <p:cNvCxnSpPr/>
          <p:nvPr/>
        </p:nvCxnSpPr>
        <p:spPr bwMode="auto">
          <a:xfrm>
            <a:off x="1768177" y="5620436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0" name="직사각형 99"/>
          <p:cNvSpPr/>
          <p:nvPr/>
        </p:nvSpPr>
        <p:spPr>
          <a:xfrm>
            <a:off x="2562712" y="6477930"/>
            <a:ext cx="279244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750527" y="6473856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08"/>
          <a:stretch/>
        </p:blipFill>
        <p:spPr>
          <a:xfrm>
            <a:off x="951340" y="2070322"/>
            <a:ext cx="1395729" cy="519741"/>
          </a:xfrm>
          <a:prstGeom prst="rect">
            <a:avLst/>
          </a:prstGeom>
        </p:spPr>
      </p:pic>
      <p:grpSp>
        <p:nvGrpSpPr>
          <p:cNvPr id="78" name="그룹 77"/>
          <p:cNvGrpSpPr/>
          <p:nvPr/>
        </p:nvGrpSpPr>
        <p:grpSpPr>
          <a:xfrm>
            <a:off x="3192852" y="2147957"/>
            <a:ext cx="1898374" cy="343674"/>
            <a:chOff x="3883591" y="1824370"/>
            <a:chExt cx="1898374" cy="343674"/>
          </a:xfrm>
        </p:grpSpPr>
        <p:pic>
          <p:nvPicPr>
            <p:cNvPr id="106" name="그림 10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591" y="1824370"/>
              <a:ext cx="853753" cy="343674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9286" y="1888303"/>
              <a:ext cx="872679" cy="249302"/>
            </a:xfrm>
            <a:prstGeom prst="rect">
              <a:avLst/>
            </a:prstGeom>
          </p:spPr>
        </p:pic>
      </p:grpSp>
      <p:pic>
        <p:nvPicPr>
          <p:cNvPr id="108" name="그림 10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966" y="2192977"/>
            <a:ext cx="1613012" cy="212220"/>
          </a:xfrm>
          <a:prstGeom prst="rect">
            <a:avLst/>
          </a:prstGeom>
        </p:spPr>
      </p:pic>
      <p:pic>
        <p:nvPicPr>
          <p:cNvPr id="109" name="그림 10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299" y="2092326"/>
            <a:ext cx="1509942" cy="316780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6657808" y="4736290"/>
            <a:ext cx="2498286" cy="2461435"/>
            <a:chOff x="4198307" y="4736290"/>
            <a:chExt cx="2498286" cy="2461435"/>
          </a:xfrm>
        </p:grpSpPr>
        <p:sp>
          <p:nvSpPr>
            <p:cNvPr id="81" name="모서리가 둥근 직사각형 80"/>
            <p:cNvSpPr/>
            <p:nvPr/>
          </p:nvSpPr>
          <p:spPr>
            <a:xfrm rot="10800000">
              <a:off x="4198307" y="4736290"/>
              <a:ext cx="2352399" cy="246143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2000">
                  <a:srgbClr val="FFFFFF">
                    <a:alpha val="61000"/>
                  </a:srgbClr>
                </a:gs>
                <a:gs pos="37000">
                  <a:srgbClr val="FFFFFF"/>
                </a:gs>
                <a:gs pos="23000">
                  <a:schemeClr val="bg1">
                    <a:alpha val="9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89" name="사다리꼴 88"/>
            <p:cNvSpPr/>
            <p:nvPr/>
          </p:nvSpPr>
          <p:spPr>
            <a:xfrm flipV="1">
              <a:off x="4499915" y="4739118"/>
              <a:ext cx="1749185" cy="25345"/>
            </a:xfrm>
            <a:prstGeom prst="trapezoid">
              <a:avLst>
                <a:gd name="adj" fmla="val 112376"/>
              </a:avLst>
            </a:prstGeom>
            <a:solidFill>
              <a:srgbClr val="C81F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KoPub바탕체 Medium" panose="02020603020101020101" pitchFamily="18" charset="-127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11915" y="5727434"/>
              <a:ext cx="1507378" cy="33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Machine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971442" y="5771150"/>
              <a:ext cx="17251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3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Utility Trucks with Various Booms</a:t>
              </a:r>
            </a:p>
          </p:txBody>
        </p:sp>
        <p:cxnSp>
          <p:nvCxnSpPr>
            <p:cNvPr id="92" name="직선 연결선 91"/>
            <p:cNvCxnSpPr/>
            <p:nvPr/>
          </p:nvCxnSpPr>
          <p:spPr bwMode="auto">
            <a:xfrm>
              <a:off x="4225501" y="5620436"/>
              <a:ext cx="2164158" cy="0"/>
            </a:xfrm>
            <a:prstGeom prst="lin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6350"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4211915" y="6473856"/>
              <a:ext cx="755797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Years</a:t>
              </a: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971442" y="6477930"/>
              <a:ext cx="373820" cy="335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10</a:t>
              </a:r>
            </a:p>
          </p:txBody>
        </p: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3900" y="5057379"/>
              <a:ext cx="1062447" cy="304319"/>
            </a:xfrm>
            <a:prstGeom prst="rect">
              <a:avLst/>
            </a:prstGeom>
          </p:spPr>
        </p:pic>
      </p:grpSp>
      <p:grpSp>
        <p:nvGrpSpPr>
          <p:cNvPr id="115" name="그룹 114"/>
          <p:cNvGrpSpPr/>
          <p:nvPr/>
        </p:nvGrpSpPr>
        <p:grpSpPr>
          <a:xfrm>
            <a:off x="1748459" y="4320627"/>
            <a:ext cx="2569543" cy="369332"/>
            <a:chOff x="6977684" y="1101177"/>
            <a:chExt cx="2569543" cy="369332"/>
          </a:xfrm>
        </p:grpSpPr>
        <p:sp>
          <p:nvSpPr>
            <p:cNvPr id="116" name="TextBox 115"/>
            <p:cNvSpPr txBox="1"/>
            <p:nvPr/>
          </p:nvSpPr>
          <p:spPr>
            <a:xfrm>
              <a:off x="7203065" y="1101177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</a:rPr>
                <a:t>Aerial work platform</a:t>
              </a:r>
              <a:endPara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endParaRPr>
            </a:p>
          </p:txBody>
        </p:sp>
        <p:grpSp>
          <p:nvGrpSpPr>
            <p:cNvPr id="117" name="그룹 116"/>
            <p:cNvGrpSpPr/>
            <p:nvPr/>
          </p:nvGrpSpPr>
          <p:grpSpPr>
            <a:xfrm>
              <a:off x="6977684" y="1179893"/>
              <a:ext cx="277160" cy="213809"/>
              <a:chOff x="345109" y="1341813"/>
              <a:chExt cx="277160" cy="213809"/>
            </a:xfrm>
          </p:grpSpPr>
          <p:sp>
            <p:nvSpPr>
              <p:cNvPr id="118" name="갈매기형 수장 117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19" name="갈매기형 수장 118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0" name="그룹 119"/>
          <p:cNvGrpSpPr/>
          <p:nvPr/>
        </p:nvGrpSpPr>
        <p:grpSpPr>
          <a:xfrm>
            <a:off x="4174160" y="4320627"/>
            <a:ext cx="2569542" cy="369332"/>
            <a:chOff x="7003085" y="4238076"/>
            <a:chExt cx="2569542" cy="369332"/>
          </a:xfrm>
        </p:grpSpPr>
        <p:sp>
          <p:nvSpPr>
            <p:cNvPr id="121" name="TextBox 120"/>
            <p:cNvSpPr txBox="1"/>
            <p:nvPr/>
          </p:nvSpPr>
          <p:spPr>
            <a:xfrm>
              <a:off x="7228465" y="42380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 </a:t>
              </a: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Forklift</a:t>
              </a:r>
              <a:endPara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122" name="그룹 121"/>
            <p:cNvGrpSpPr/>
            <p:nvPr/>
          </p:nvGrpSpPr>
          <p:grpSpPr>
            <a:xfrm>
              <a:off x="7003085" y="4316793"/>
              <a:ext cx="277160" cy="213809"/>
              <a:chOff x="345109" y="1341813"/>
              <a:chExt cx="277160" cy="213809"/>
            </a:xfrm>
          </p:grpSpPr>
          <p:sp>
            <p:nvSpPr>
              <p:cNvPr id="123" name="갈매기형 수장 122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24" name="갈매기형 수장 123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90" y="4959466"/>
            <a:ext cx="1674598" cy="500144"/>
          </a:xfrm>
          <a:prstGeom prst="rect">
            <a:avLst/>
          </a:prstGeom>
        </p:spPr>
      </p:pic>
      <p:grpSp>
        <p:nvGrpSpPr>
          <p:cNvPr id="126" name="그룹 125"/>
          <p:cNvGrpSpPr/>
          <p:nvPr/>
        </p:nvGrpSpPr>
        <p:grpSpPr>
          <a:xfrm>
            <a:off x="6637960" y="4320627"/>
            <a:ext cx="2569542" cy="369332"/>
            <a:chOff x="7003085" y="4238076"/>
            <a:chExt cx="2569542" cy="369332"/>
          </a:xfrm>
        </p:grpSpPr>
        <p:sp>
          <p:nvSpPr>
            <p:cNvPr id="127" name="TextBox 126"/>
            <p:cNvSpPr txBox="1"/>
            <p:nvPr/>
          </p:nvSpPr>
          <p:spPr>
            <a:xfrm>
              <a:off x="7228465" y="42380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 </a:t>
              </a:r>
              <a:r>
                <a:rPr lang="en-US" altLang="ko-KR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Utility truck</a:t>
              </a:r>
              <a:endPara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128" name="그룹 127"/>
            <p:cNvGrpSpPr/>
            <p:nvPr/>
          </p:nvGrpSpPr>
          <p:grpSpPr>
            <a:xfrm>
              <a:off x="7003085" y="4316793"/>
              <a:ext cx="277160" cy="213809"/>
              <a:chOff x="345109" y="1341813"/>
              <a:chExt cx="277160" cy="213809"/>
            </a:xfrm>
          </p:grpSpPr>
          <p:sp>
            <p:nvSpPr>
              <p:cNvPr id="129" name="갈매기형 수장 128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30" name="갈매기형 수장 129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3" name="그룹 142"/>
          <p:cNvGrpSpPr/>
          <p:nvPr/>
        </p:nvGrpSpPr>
        <p:grpSpPr>
          <a:xfrm>
            <a:off x="4198307" y="4736290"/>
            <a:ext cx="2496042" cy="2461435"/>
            <a:chOff x="6657808" y="4736290"/>
            <a:chExt cx="2496042" cy="2461435"/>
          </a:xfrm>
        </p:grpSpPr>
        <p:sp>
          <p:nvSpPr>
            <p:cNvPr id="144" name="모서리가 둥근 직사각형 143"/>
            <p:cNvSpPr/>
            <p:nvPr/>
          </p:nvSpPr>
          <p:spPr>
            <a:xfrm rot="10800000">
              <a:off x="6657808" y="4736290"/>
              <a:ext cx="2352399" cy="246143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2000">
                  <a:srgbClr val="FFFFFF">
                    <a:alpha val="61000"/>
                  </a:srgbClr>
                </a:gs>
                <a:gs pos="37000">
                  <a:srgbClr val="FFFFFF"/>
                </a:gs>
                <a:gs pos="23000">
                  <a:schemeClr val="bg1">
                    <a:alpha val="9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145" name="사다리꼴 144"/>
            <p:cNvSpPr/>
            <p:nvPr/>
          </p:nvSpPr>
          <p:spPr>
            <a:xfrm flipV="1">
              <a:off x="6972609" y="4739118"/>
              <a:ext cx="1749185" cy="25345"/>
            </a:xfrm>
            <a:prstGeom prst="trapezoid">
              <a:avLst>
                <a:gd name="adj" fmla="val 112376"/>
              </a:avLst>
            </a:prstGeom>
            <a:solidFill>
              <a:srgbClr val="C81F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KoPub바탕체 Medium" panose="02020603020101020101" pitchFamily="18" charset="-127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671196" y="5727434"/>
              <a:ext cx="1507378" cy="33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Machine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7492906" y="5779777"/>
              <a:ext cx="166094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3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ALL Cylinders</a:t>
              </a:r>
            </a:p>
          </p:txBody>
        </p:sp>
        <p:cxnSp>
          <p:nvCxnSpPr>
            <p:cNvPr id="148" name="직선 연결선 147"/>
            <p:cNvCxnSpPr/>
            <p:nvPr/>
          </p:nvCxnSpPr>
          <p:spPr bwMode="auto">
            <a:xfrm>
              <a:off x="6698371" y="5620436"/>
              <a:ext cx="2164158" cy="0"/>
            </a:xfrm>
            <a:prstGeom prst="lin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6350"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9" name="직사각형 148"/>
            <p:cNvSpPr/>
            <p:nvPr/>
          </p:nvSpPr>
          <p:spPr>
            <a:xfrm>
              <a:off x="7626256" y="6477935"/>
              <a:ext cx="373820" cy="335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30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671196" y="6473856"/>
              <a:ext cx="755797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Years</a:t>
              </a:r>
            </a:p>
          </p:txBody>
        </p:sp>
        <p:pic>
          <p:nvPicPr>
            <p:cNvPr id="151" name="그림 1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2988" y="4892953"/>
              <a:ext cx="1201257" cy="633171"/>
            </a:xfrm>
            <a:prstGeom prst="rect">
              <a:avLst/>
            </a:prstGeom>
          </p:spPr>
        </p:pic>
        <p:sp>
          <p:nvSpPr>
            <p:cNvPr id="152" name="아래쪽 화살표 151"/>
            <p:cNvSpPr/>
            <p:nvPr/>
          </p:nvSpPr>
          <p:spPr>
            <a:xfrm rot="10800000">
              <a:off x="7994549" y="6562868"/>
              <a:ext cx="231777" cy="180581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cxnSp>
        <p:nvCxnSpPr>
          <p:cNvPr id="93" name="직선 연결선 92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244591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64464" y="1132562"/>
            <a:ext cx="583473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</a:rPr>
              <a:t>Through Constant R&amp;D,</a:t>
            </a:r>
          </a:p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Verifying High Quality and Technical 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265" y="521122"/>
            <a:ext cx="78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0736" y="1972913"/>
            <a:ext cx="739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39359" y="1142087"/>
            <a:ext cx="2129972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R&amp;D Certification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R&amp;D Patent Application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R&amp;D Direction Guidance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R&amp;D Field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Tech Development of ECO Surface Treatment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AEO Certification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7443093" y="639561"/>
            <a:ext cx="2358462" cy="550151"/>
            <a:chOff x="7443093" y="639561"/>
            <a:chExt cx="2358462" cy="550151"/>
          </a:xfrm>
        </p:grpSpPr>
        <p:sp>
          <p:nvSpPr>
            <p:cNvPr id="16" name="TextBox 15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Ⅵ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71583" y="639561"/>
              <a:ext cx="212997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R&amp;D</a:t>
              </a:r>
              <a:r>
                <a:rPr lang="ko-KR" altLang="en-US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endParaRPr lang="en-US" altLang="ko-KR" sz="22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15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양쪽 모서리가 둥근 사각형 1"/>
          <p:cNvSpPr/>
          <p:nvPr/>
        </p:nvSpPr>
        <p:spPr>
          <a:xfrm flipV="1">
            <a:off x="-26987" y="6509298"/>
            <a:ext cx="10718800" cy="714376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AEA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5" y="7225579"/>
            <a:ext cx="10691815" cy="334096"/>
          </a:xfrm>
          <a:prstGeom prst="rect">
            <a:avLst/>
          </a:prstGeom>
        </p:spPr>
      </p:pic>
      <p:sp>
        <p:nvSpPr>
          <p:cNvPr id="4" name="양쪽 모서리가 둥근 사각형 3"/>
          <p:cNvSpPr/>
          <p:nvPr/>
        </p:nvSpPr>
        <p:spPr>
          <a:xfrm flipV="1">
            <a:off x="-1" y="2997200"/>
            <a:ext cx="10691814" cy="7874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AEA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3755303"/>
            <a:ext cx="10691813" cy="34679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626" y="3258381"/>
            <a:ext cx="3233173" cy="51860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341" y="3258381"/>
            <a:ext cx="3233173" cy="5186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1" y="3258381"/>
            <a:ext cx="3233173" cy="51860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737" y="3258381"/>
            <a:ext cx="3233173" cy="51860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929" y="3258381"/>
            <a:ext cx="3233173" cy="518603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868169" y="1125882"/>
            <a:ext cx="1618694" cy="2517430"/>
            <a:chOff x="791969" y="1125882"/>
            <a:chExt cx="1618694" cy="2517430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401" y="128905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16" name="모서리가 둥근 직사각형 15"/>
            <p:cNvSpPr/>
            <p:nvPr/>
          </p:nvSpPr>
          <p:spPr>
            <a:xfrm rot="10800000">
              <a:off x="813593" y="1293065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4458" y="1829700"/>
              <a:ext cx="154584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7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Best Supplier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9695" y="2134500"/>
              <a:ext cx="154584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1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(Quality, Delivery, price)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9625" y="2587828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64821" y="3029783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Volvo</a:t>
              </a:r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033686" y="2881025"/>
              <a:ext cx="1149775" cy="58370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969" y="1125882"/>
              <a:ext cx="605031" cy="680887"/>
            </a:xfrm>
            <a:prstGeom prst="rect">
              <a:avLst/>
            </a:prstGeom>
          </p:spPr>
        </p:pic>
      </p:grpSp>
      <p:grpSp>
        <p:nvGrpSpPr>
          <p:cNvPr id="23" name="그룹 22"/>
          <p:cNvGrpSpPr/>
          <p:nvPr/>
        </p:nvGrpSpPr>
        <p:grpSpPr>
          <a:xfrm>
            <a:off x="2640113" y="1125886"/>
            <a:ext cx="1647826" cy="2512667"/>
            <a:chOff x="2563912" y="1125882"/>
            <a:chExt cx="1647826" cy="2512667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508" y="128905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25" name="모서리가 둥근 직사각형 24"/>
            <p:cNvSpPr/>
            <p:nvPr/>
          </p:nvSpPr>
          <p:spPr>
            <a:xfrm rot="10800000">
              <a:off x="2627412" y="1288302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31057" y="1895969"/>
              <a:ext cx="15686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Cylinder Manufacturing Technology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27412" y="2587828"/>
              <a:ext cx="1545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2009</a:t>
              </a:r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843436" y="2881025"/>
              <a:ext cx="1149775" cy="5837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643870" y="3029783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Hitachi Tierra</a:t>
              </a:r>
            </a:p>
          </p:txBody>
        </p:sp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912" y="1125882"/>
              <a:ext cx="605031" cy="680887"/>
            </a:xfrm>
            <a:prstGeom prst="rect">
              <a:avLst/>
            </a:prstGeom>
          </p:spPr>
        </p:pic>
      </p:grpSp>
      <p:grpSp>
        <p:nvGrpSpPr>
          <p:cNvPr id="31" name="그룹 30"/>
          <p:cNvGrpSpPr/>
          <p:nvPr/>
        </p:nvGrpSpPr>
        <p:grpSpPr>
          <a:xfrm>
            <a:off x="4431804" y="1125886"/>
            <a:ext cx="1666460" cy="2512667"/>
            <a:chOff x="4355604" y="1125882"/>
            <a:chExt cx="1666460" cy="2512667"/>
          </a:xfrm>
        </p:grpSpPr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9708" y="128905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33" name="모서리가 둥근 직사각형 32"/>
            <p:cNvSpPr/>
            <p:nvPr/>
          </p:nvSpPr>
          <p:spPr>
            <a:xfrm rot="10800000">
              <a:off x="4427612" y="1288302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418087" y="1909996"/>
              <a:ext cx="15458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Cylinder Manufacturing Technology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36152" y="2587828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2010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654221" y="2881025"/>
              <a:ext cx="1149775" cy="583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456187" y="3029783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Hitachi Group</a:t>
              </a: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5604" y="1125882"/>
              <a:ext cx="605031" cy="680887"/>
            </a:xfrm>
            <a:prstGeom prst="rect">
              <a:avLst/>
            </a:prstGeom>
          </p:spPr>
        </p:pic>
      </p:grpSp>
      <p:grpSp>
        <p:nvGrpSpPr>
          <p:cNvPr id="39" name="그룹 38"/>
          <p:cNvGrpSpPr/>
          <p:nvPr/>
        </p:nvGrpSpPr>
        <p:grpSpPr>
          <a:xfrm>
            <a:off x="6268008" y="1125886"/>
            <a:ext cx="1657920" cy="2512667"/>
            <a:chOff x="6191808" y="1125882"/>
            <a:chExt cx="1657920" cy="2512667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5912" y="128905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41" name="모서리가 둥근 직사각형 40"/>
            <p:cNvSpPr/>
            <p:nvPr/>
          </p:nvSpPr>
          <p:spPr>
            <a:xfrm rot="10800000">
              <a:off x="6263816" y="1288302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63816" y="1951728"/>
              <a:ext cx="1545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Best Cooperator Selection</a:t>
              </a:r>
              <a:endPara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63816" y="2587828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2010</a:t>
              </a:r>
            </a:p>
          </p:txBody>
        </p:sp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481885" y="2881025"/>
              <a:ext cx="1149775" cy="5837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283851" y="3029783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b="1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Altec</a:t>
              </a:r>
              <a:endPara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endParaRP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1808" y="1125882"/>
              <a:ext cx="605031" cy="680887"/>
            </a:xfrm>
            <a:prstGeom prst="rect">
              <a:avLst/>
            </a:prstGeom>
          </p:spPr>
        </p:pic>
      </p:grpSp>
      <p:grpSp>
        <p:nvGrpSpPr>
          <p:cNvPr id="47" name="그룹 46"/>
          <p:cNvGrpSpPr/>
          <p:nvPr/>
        </p:nvGrpSpPr>
        <p:grpSpPr>
          <a:xfrm>
            <a:off x="8068208" y="1125886"/>
            <a:ext cx="1696114" cy="2512667"/>
            <a:chOff x="7992008" y="1125882"/>
            <a:chExt cx="1696114" cy="251266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116" y="128905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49" name="모서리가 둥근 직사각형 48"/>
            <p:cNvSpPr/>
            <p:nvPr/>
          </p:nvSpPr>
          <p:spPr>
            <a:xfrm rot="10800000">
              <a:off x="8100020" y="1288302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19262" y="1806765"/>
              <a:ext cx="15458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Chrome plating and Painting technology</a:t>
              </a:r>
              <a:endPara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102210" y="2587828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2011</a:t>
              </a: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320279" y="2881025"/>
              <a:ext cx="1149775" cy="5837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122245" y="3029783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Caterpillar</a:t>
              </a:r>
            </a:p>
          </p:txBody>
        </p:sp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2008" y="1125882"/>
              <a:ext cx="605031" cy="680887"/>
            </a:xfrm>
            <a:prstGeom prst="rect">
              <a:avLst/>
            </a:prstGeom>
          </p:spPr>
        </p:pic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4" y="6797136"/>
            <a:ext cx="2506197" cy="518603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549" y="6727977"/>
            <a:ext cx="2506197" cy="518603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773" y="6727977"/>
            <a:ext cx="2506197" cy="518603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972" y="6727977"/>
            <a:ext cx="2506197" cy="51860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873" y="6727977"/>
            <a:ext cx="2506197" cy="518603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932" y="6727973"/>
            <a:ext cx="2506197" cy="518603"/>
          </a:xfrm>
          <a:prstGeom prst="rect">
            <a:avLst/>
          </a:prstGeom>
        </p:spPr>
      </p:pic>
      <p:grpSp>
        <p:nvGrpSpPr>
          <p:cNvPr id="61" name="그룹 60"/>
          <p:cNvGrpSpPr/>
          <p:nvPr/>
        </p:nvGrpSpPr>
        <p:grpSpPr>
          <a:xfrm>
            <a:off x="309369" y="4618382"/>
            <a:ext cx="1631394" cy="2525690"/>
            <a:chOff x="156969" y="4618382"/>
            <a:chExt cx="1631394" cy="2525690"/>
          </a:xfrm>
        </p:grpSpPr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101" y="478981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63" name="TextBox 62"/>
            <p:cNvSpPr txBox="1"/>
            <p:nvPr/>
          </p:nvSpPr>
          <p:spPr>
            <a:xfrm>
              <a:off x="168275" y="5385843"/>
              <a:ext cx="1609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6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ISO9001 :2008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87325" y="6088588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2014</a:t>
              </a:r>
            </a:p>
          </p:txBody>
        </p:sp>
        <p:sp>
          <p:nvSpPr>
            <p:cNvPr id="65" name="모서리가 둥근 직사각형 64"/>
            <p:cNvSpPr/>
            <p:nvPr/>
          </p:nvSpPr>
          <p:spPr>
            <a:xfrm rot="10800000">
              <a:off x="191293" y="4793825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6850" y="6559118"/>
              <a:ext cx="15915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Quality Management System</a:t>
              </a:r>
              <a:endPara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endParaRPr>
            </a:p>
          </p:txBody>
        </p:sp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11386" y="6381785"/>
              <a:ext cx="1149775" cy="58370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69" y="4618382"/>
              <a:ext cx="605031" cy="680887"/>
            </a:xfrm>
            <a:prstGeom prst="rect">
              <a:avLst/>
            </a:prstGeom>
          </p:spPr>
        </p:pic>
      </p:grpSp>
      <p:grpSp>
        <p:nvGrpSpPr>
          <p:cNvPr id="69" name="그룹 68"/>
          <p:cNvGrpSpPr/>
          <p:nvPr/>
        </p:nvGrpSpPr>
        <p:grpSpPr>
          <a:xfrm>
            <a:off x="1997647" y="4618387"/>
            <a:ext cx="1621399" cy="2520927"/>
            <a:chOff x="1907332" y="4618382"/>
            <a:chExt cx="1621399" cy="2520927"/>
          </a:xfrm>
        </p:grpSpPr>
        <p:grpSp>
          <p:nvGrpSpPr>
            <p:cNvPr id="70" name="그룹 69"/>
            <p:cNvGrpSpPr/>
            <p:nvPr/>
          </p:nvGrpSpPr>
          <p:grpSpPr>
            <a:xfrm>
              <a:off x="1944405" y="4789062"/>
              <a:ext cx="1584326" cy="2350247"/>
              <a:chOff x="2627412" y="4457501"/>
              <a:chExt cx="1584326" cy="2350247"/>
            </a:xfrm>
          </p:grpSpPr>
          <p:pic>
            <p:nvPicPr>
              <p:cNvPr id="72" name="그림 7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9508" y="4458249"/>
                <a:ext cx="1581786" cy="2238376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8000"/>
                  </a:prstClr>
                </a:outerShdw>
              </a:effectLst>
            </p:spPr>
          </p:pic>
          <p:sp>
            <p:nvSpPr>
              <p:cNvPr id="73" name="모서리가 둥근 직사각형 72"/>
              <p:cNvSpPr/>
              <p:nvPr/>
            </p:nvSpPr>
            <p:spPr>
              <a:xfrm rot="10800000">
                <a:off x="2627412" y="4457501"/>
                <a:ext cx="1584326" cy="2350247"/>
              </a:xfrm>
              <a:prstGeom prst="roundRect">
                <a:avLst>
                  <a:gd name="adj" fmla="val 0"/>
                </a:avLst>
              </a:prstGeom>
              <a:noFill/>
              <a:ln w="3175">
                <a:gradFill flip="none" rotWithShape="1">
                  <a:gsLst>
                    <a:gs pos="0">
                      <a:srgbClr val="C81F1F"/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162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4426"/>
                <a:endParaRPr lang="ko-KR" altLang="en-US" sz="90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631057" y="5054282"/>
                <a:ext cx="15686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6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Bold" panose="02020603020101020101" pitchFamily="18" charset="-127"/>
                    <a:ea typeface="KoPub바탕체 Bold" panose="02020603020101020101" pitchFamily="18" charset="-127"/>
                  </a:rPr>
                  <a:t>ISO14001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627412" y="5757027"/>
                <a:ext cx="15458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2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Light" panose="02020603020101020101" pitchFamily="18" charset="-127"/>
                    <a:ea typeface="KoPub바탕체 Light" panose="02020603020101020101" pitchFamily="18" charset="-127"/>
                  </a:rPr>
                  <a:t>2009</a:t>
                </a:r>
              </a:p>
            </p:txBody>
          </p:sp>
          <p:pic>
            <p:nvPicPr>
              <p:cNvPr id="76" name="그림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2843436" y="6050224"/>
                <a:ext cx="1149775" cy="58370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8000"/>
                  </a:prstClr>
                </a:outerShdw>
              </a:effectLst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2643870" y="6227557"/>
                <a:ext cx="154584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n-ea"/>
                  </a:rPr>
                  <a:t>Environmental Management System</a:t>
                </a:r>
                <a:endParaRPr lang="ko-KR" altLang="en-US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endParaRPr>
              </a:p>
            </p:txBody>
          </p:sp>
        </p:grpSp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332" y="4618382"/>
              <a:ext cx="605031" cy="680887"/>
            </a:xfrm>
            <a:prstGeom prst="rect">
              <a:avLst/>
            </a:prstGeom>
          </p:spPr>
        </p:pic>
      </p:grpSp>
      <p:grpSp>
        <p:nvGrpSpPr>
          <p:cNvPr id="78" name="그룹 77"/>
          <p:cNvGrpSpPr/>
          <p:nvPr/>
        </p:nvGrpSpPr>
        <p:grpSpPr>
          <a:xfrm>
            <a:off x="3701325" y="4618387"/>
            <a:ext cx="1603977" cy="2520927"/>
            <a:chOff x="3595873" y="4618382"/>
            <a:chExt cx="1603977" cy="2520927"/>
          </a:xfrm>
        </p:grpSpPr>
        <p:grpSp>
          <p:nvGrpSpPr>
            <p:cNvPr id="79" name="그룹 78"/>
            <p:cNvGrpSpPr/>
            <p:nvPr/>
          </p:nvGrpSpPr>
          <p:grpSpPr>
            <a:xfrm>
              <a:off x="3595873" y="4789062"/>
              <a:ext cx="1603977" cy="2350247"/>
              <a:chOff x="4418087" y="4457501"/>
              <a:chExt cx="1603977" cy="2350247"/>
            </a:xfrm>
          </p:grpSpPr>
          <p:pic>
            <p:nvPicPr>
              <p:cNvPr id="81" name="그림 8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9708" y="4458249"/>
                <a:ext cx="1581786" cy="2238376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8000"/>
                  </a:prstClr>
                </a:outerShdw>
              </a:effectLst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4418087" y="4915783"/>
                <a:ext cx="154584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7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Bold" panose="02020603020101020101" pitchFamily="18" charset="-127"/>
                    <a:ea typeface="KoPub바탕체 Bold" panose="02020603020101020101" pitchFamily="18" charset="-127"/>
                  </a:rPr>
                  <a:t>Rotary Actuator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4436152" y="5757027"/>
                <a:ext cx="15859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2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Light" panose="02020603020101020101" pitchFamily="18" charset="-127"/>
                    <a:ea typeface="KoPub바탕체 Light" panose="02020603020101020101" pitchFamily="18" charset="-127"/>
                  </a:rPr>
                  <a:t>2010</a:t>
                </a:r>
              </a:p>
            </p:txBody>
          </p:sp>
          <p:sp>
            <p:nvSpPr>
              <p:cNvPr id="84" name="모서리가 둥근 직사각형 83"/>
              <p:cNvSpPr/>
              <p:nvPr/>
            </p:nvSpPr>
            <p:spPr>
              <a:xfrm rot="10800000">
                <a:off x="4427612" y="4457501"/>
                <a:ext cx="1584326" cy="2350247"/>
              </a:xfrm>
              <a:prstGeom prst="roundRect">
                <a:avLst>
                  <a:gd name="adj" fmla="val 0"/>
                </a:avLst>
              </a:prstGeom>
              <a:noFill/>
              <a:ln w="3175">
                <a:gradFill flip="none" rotWithShape="1">
                  <a:gsLst>
                    <a:gs pos="0">
                      <a:srgbClr val="C81F1F"/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162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4426"/>
                <a:endParaRPr lang="ko-KR" altLang="en-US" sz="90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pic>
            <p:nvPicPr>
              <p:cNvPr id="85" name="그림 8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4654221" y="6050224"/>
                <a:ext cx="1149775" cy="58370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8000"/>
                  </a:prstClr>
                </a:outerShdw>
              </a:effectLst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4456187" y="6198982"/>
                <a:ext cx="15458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n-ea"/>
                  </a:rPr>
                  <a:t>INOBIZ</a:t>
                </a:r>
                <a:endPara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endParaRPr>
              </a:p>
            </p:txBody>
          </p:sp>
        </p:grpSp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520" y="4618382"/>
              <a:ext cx="605031" cy="680887"/>
            </a:xfrm>
            <a:prstGeom prst="rect">
              <a:avLst/>
            </a:prstGeom>
          </p:spPr>
        </p:pic>
      </p:grpSp>
      <p:grpSp>
        <p:nvGrpSpPr>
          <p:cNvPr id="87" name="그룹 86"/>
          <p:cNvGrpSpPr/>
          <p:nvPr/>
        </p:nvGrpSpPr>
        <p:grpSpPr>
          <a:xfrm>
            <a:off x="5336777" y="4618387"/>
            <a:ext cx="1653222" cy="2520927"/>
            <a:chOff x="5230304" y="4618382"/>
            <a:chExt cx="1653222" cy="2520927"/>
          </a:xfrm>
        </p:grpSpPr>
        <p:grpSp>
          <p:nvGrpSpPr>
            <p:cNvPr id="88" name="그룹 87"/>
            <p:cNvGrpSpPr/>
            <p:nvPr/>
          </p:nvGrpSpPr>
          <p:grpSpPr>
            <a:xfrm>
              <a:off x="5279692" y="4789062"/>
              <a:ext cx="1603834" cy="2350247"/>
              <a:chOff x="6263816" y="4457501"/>
              <a:chExt cx="1603834" cy="2350247"/>
            </a:xfrm>
          </p:grpSpPr>
          <p:pic>
            <p:nvPicPr>
              <p:cNvPr id="90" name="그림 8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65912" y="4458249"/>
                <a:ext cx="1581786" cy="2238376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8000"/>
                  </a:prstClr>
                </a:outerShdw>
              </a:effectLst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6263816" y="4854227"/>
                <a:ext cx="160383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4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Bold" panose="02020603020101020101" pitchFamily="18" charset="-127"/>
                    <a:ea typeface="KoPub바탕체 Bold" panose="02020603020101020101" pitchFamily="18" charset="-127"/>
                  </a:rPr>
                  <a:t>120t</a:t>
                </a:r>
              </a:p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4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Bold" panose="02020603020101020101" pitchFamily="18" charset="-127"/>
                    <a:ea typeface="KoPub바탕체 Bold" panose="02020603020101020101" pitchFamily="18" charset="-127"/>
                  </a:rPr>
                  <a:t>extra-large excavator’s cylinder</a:t>
                </a:r>
                <a:r>
                  <a:rPr lang="ko-KR" altLang="en-US" sz="14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Bold" panose="02020603020101020101" pitchFamily="18" charset="-127"/>
                    <a:ea typeface="KoPub바탕체 Bold" panose="02020603020101020101" pitchFamily="18" charset="-127"/>
                  </a:rPr>
                  <a:t> 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263816" y="5757027"/>
                <a:ext cx="15859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2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Light" panose="02020603020101020101" pitchFamily="18" charset="-127"/>
                    <a:ea typeface="KoPub바탕체 Light" panose="02020603020101020101" pitchFamily="18" charset="-127"/>
                  </a:rPr>
                  <a:t>2010</a:t>
                </a:r>
              </a:p>
            </p:txBody>
          </p:sp>
          <p:sp>
            <p:nvSpPr>
              <p:cNvPr id="93" name="모서리가 둥근 직사각형 92"/>
              <p:cNvSpPr/>
              <p:nvPr/>
            </p:nvSpPr>
            <p:spPr>
              <a:xfrm rot="10800000">
                <a:off x="6263816" y="4457501"/>
                <a:ext cx="1584326" cy="2350247"/>
              </a:xfrm>
              <a:prstGeom prst="roundRect">
                <a:avLst>
                  <a:gd name="adj" fmla="val 0"/>
                </a:avLst>
              </a:prstGeom>
              <a:noFill/>
              <a:ln w="3175">
                <a:gradFill flip="none" rotWithShape="1">
                  <a:gsLst>
                    <a:gs pos="0">
                      <a:srgbClr val="C81F1F"/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162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4426"/>
                <a:endParaRPr lang="ko-KR" altLang="en-US" sz="90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6481885" y="6050224"/>
                <a:ext cx="1149775" cy="58370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6283851" y="6160882"/>
                <a:ext cx="154584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n-ea"/>
                  </a:rPr>
                  <a:t>Research Institute</a:t>
                </a:r>
                <a:endParaRPr lang="ko-KR" altLang="en-US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endParaRPr>
              </a:p>
            </p:txBody>
          </p:sp>
        </p:grp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0304" y="4618382"/>
              <a:ext cx="605031" cy="680887"/>
            </a:xfrm>
            <a:prstGeom prst="rect">
              <a:avLst/>
            </a:prstGeom>
          </p:spPr>
        </p:pic>
      </p:grpSp>
      <p:grpSp>
        <p:nvGrpSpPr>
          <p:cNvPr id="96" name="그룹 95"/>
          <p:cNvGrpSpPr/>
          <p:nvPr/>
        </p:nvGrpSpPr>
        <p:grpSpPr>
          <a:xfrm>
            <a:off x="7072281" y="4789067"/>
            <a:ext cx="1595507" cy="2350247"/>
            <a:chOff x="8092615" y="4457501"/>
            <a:chExt cx="1595507" cy="2350247"/>
          </a:xfrm>
        </p:grpSpPr>
        <p:pic>
          <p:nvPicPr>
            <p:cNvPr id="97" name="그림 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116" y="4458249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98" name="TextBox 97"/>
            <p:cNvSpPr txBox="1"/>
            <p:nvPr/>
          </p:nvSpPr>
          <p:spPr>
            <a:xfrm>
              <a:off x="8092615" y="4900394"/>
              <a:ext cx="159430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Busan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Strategic industry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1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Certification of Leading Company </a:t>
              </a:r>
              <a:endParaRPr lang="ko-KR" altLang="en-US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102210" y="5757027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2000</a:t>
              </a:r>
            </a:p>
          </p:txBody>
        </p:sp>
        <p:sp>
          <p:nvSpPr>
            <p:cNvPr id="100" name="모서리가 둥근 직사각형 99"/>
            <p:cNvSpPr/>
            <p:nvPr/>
          </p:nvSpPr>
          <p:spPr>
            <a:xfrm rot="10800000">
              <a:off x="8100020" y="4457501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101" name="그림 10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320279" y="6050224"/>
              <a:ext cx="1149775" cy="58370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8122245" y="6198982"/>
              <a:ext cx="15458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Certification of Leading Company</a:t>
              </a:r>
              <a:endPara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8699264" y="4618387"/>
            <a:ext cx="1649258" cy="2520927"/>
            <a:chOff x="8546864" y="4618382"/>
            <a:chExt cx="1649258" cy="2520927"/>
          </a:xfrm>
        </p:grpSpPr>
        <p:pic>
          <p:nvPicPr>
            <p:cNvPr id="104" name="그림 1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0116" y="478981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8600615" y="5435155"/>
              <a:ext cx="1594309" cy="52322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AEO excellence certification</a:t>
              </a:r>
              <a:endPara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610210" y="6088588"/>
              <a:ext cx="1585912" cy="276999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2016</a:t>
              </a:r>
            </a:p>
          </p:txBody>
        </p:sp>
        <p:sp>
          <p:nvSpPr>
            <p:cNvPr id="107" name="모서리가 둥근 직사각형 106"/>
            <p:cNvSpPr/>
            <p:nvPr/>
          </p:nvSpPr>
          <p:spPr>
            <a:xfrm rot="10800000">
              <a:off x="8608020" y="4789062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828279" y="6381785"/>
              <a:ext cx="1149775" cy="58370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8630245" y="6530543"/>
              <a:ext cx="15458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Korea Customs Service</a:t>
              </a:r>
              <a:endPara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endParaRPr>
            </a:p>
          </p:txBody>
        </p:sp>
        <p:pic>
          <p:nvPicPr>
            <p:cNvPr id="110" name="그림 1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6864" y="4618382"/>
              <a:ext cx="605031" cy="680887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988650" y="1156533"/>
            <a:ext cx="34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2766099" y="1156533"/>
            <a:ext cx="34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556775" y="1156533"/>
            <a:ext cx="34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3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392979" y="1156533"/>
            <a:ext cx="34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4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8202704" y="1156533"/>
            <a:ext cx="34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5</a:t>
            </a:r>
          </a:p>
        </p:txBody>
      </p:sp>
      <p:pic>
        <p:nvPicPr>
          <p:cNvPr id="116" name="그림 1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888" y="4618387"/>
            <a:ext cx="605031" cy="680887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375871" y="4661733"/>
            <a:ext cx="459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6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981870" y="4652208"/>
            <a:ext cx="61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7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686845" y="4652208"/>
            <a:ext cx="61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8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313871" y="4652208"/>
            <a:ext cx="61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9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980746" y="4652208"/>
            <a:ext cx="61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10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8685721" y="4652208"/>
            <a:ext cx="61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11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Ⅵ.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R&amp;D Certification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23" name="직선 연결선 122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1027475" y="525886"/>
            <a:ext cx="9102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Certification of Cylinder through Continuous Improvement </a:t>
            </a:r>
            <a:r>
              <a:rPr lang="en-US" altLang="ko-KR" sz="1600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_ Certification</a:t>
            </a:r>
            <a:r>
              <a:rPr lang="ko-KR" altLang="en-US" sz="1600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 </a:t>
            </a:r>
            <a:r>
              <a:rPr lang="en-US" altLang="ko-KR" sz="1600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Total</a:t>
            </a:r>
            <a:r>
              <a:rPr lang="ko-KR" altLang="en-US" sz="1600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 </a:t>
            </a:r>
            <a:r>
              <a:rPr lang="en-US" altLang="ko-KR" sz="1600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11</a:t>
            </a:r>
            <a:r>
              <a:rPr lang="ko-KR" altLang="en-US" sz="1600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 </a:t>
            </a:r>
          </a:p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6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양쪽 모서리가 둥근 사각형 1"/>
          <p:cNvSpPr/>
          <p:nvPr/>
        </p:nvSpPr>
        <p:spPr>
          <a:xfrm flipV="1">
            <a:off x="-1" y="2533649"/>
            <a:ext cx="10691813" cy="469954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AEA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7225580"/>
            <a:ext cx="10691813" cy="3340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79" y="13779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5" name="모서리가 둥근 직사각형 4"/>
          <p:cNvSpPr/>
          <p:nvPr/>
        </p:nvSpPr>
        <p:spPr>
          <a:xfrm rot="10800000">
            <a:off x="1849872" y="1381970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6857" y="1669317"/>
            <a:ext cx="1545842" cy="9048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Cushion oil 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(Auto Oil replenished type)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10-13232556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45903" y="2598851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2013.10.23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069969" y="2512486"/>
            <a:ext cx="1149775" cy="58370"/>
          </a:xfrm>
          <a:prstGeom prst="rect">
            <a:avLst/>
          </a:prstGeom>
          <a:effectLst/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311" y="13779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10" name="모서리가 둥근 직사각형 9"/>
          <p:cNvSpPr/>
          <p:nvPr/>
        </p:nvSpPr>
        <p:spPr>
          <a:xfrm rot="10800000">
            <a:off x="3673215" y="13772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6861" y="1765007"/>
            <a:ext cx="1568676" cy="7017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Pipe </a:t>
            </a:r>
            <a:r>
              <a:rPr lang="en-US" altLang="ko-KR" sz="12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assy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fixing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pipe clamp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10-1306684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3216" y="2598851"/>
            <a:ext cx="154584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2013.09.04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89244" y="2512486"/>
            <a:ext cx="1149775" cy="58370"/>
          </a:xfrm>
          <a:prstGeom prst="rect">
            <a:avLst/>
          </a:prstGeom>
          <a:effectLst/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986" y="13779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15" name="모서리가 둥근 직사각형 14"/>
          <p:cNvSpPr/>
          <p:nvPr/>
        </p:nvSpPr>
        <p:spPr>
          <a:xfrm rot="10800000">
            <a:off x="5463890" y="13772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4366" y="1755924"/>
            <a:ext cx="1545842" cy="7017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Pipe </a:t>
            </a:r>
            <a:r>
              <a:rPr lang="en-US" altLang="ko-KR" sz="12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assy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fixing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pipe clamp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design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30-0722419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190" y="13779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18" name="모서리가 둥근 직사각형 17"/>
          <p:cNvSpPr/>
          <p:nvPr/>
        </p:nvSpPr>
        <p:spPr>
          <a:xfrm rot="10800000">
            <a:off x="7300095" y="13772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00097" y="1824609"/>
            <a:ext cx="1598203" cy="4898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ROTARY ACTUATOR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10-1396127</a:t>
            </a:r>
            <a:endParaRPr lang="ko-KR" altLang="en-US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20130" y="3118687"/>
            <a:ext cx="1545842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rPr>
              <a:t>Altec</a:t>
            </a:r>
            <a:endParaRPr lang="en-US" altLang="ko-KR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40959" y="2598851"/>
            <a:ext cx="154584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2013.12.19</a:t>
            </a: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56987" y="2512486"/>
            <a:ext cx="1149775" cy="58370"/>
          </a:xfrm>
          <a:prstGeom prst="rect">
            <a:avLst/>
          </a:prstGeom>
          <a:effectLst/>
        </p:spPr>
      </p:pic>
      <p:sp>
        <p:nvSpPr>
          <p:cNvPr id="23" name="TextBox 22"/>
          <p:cNvSpPr txBox="1"/>
          <p:nvPr/>
        </p:nvSpPr>
        <p:spPr>
          <a:xfrm>
            <a:off x="7321792" y="2598851"/>
            <a:ext cx="154584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2014.05.12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537821" y="2512486"/>
            <a:ext cx="1149775" cy="58370"/>
          </a:xfrm>
          <a:prstGeom prst="rect">
            <a:avLst/>
          </a:prstGeom>
          <a:effectLst/>
        </p:spPr>
      </p:pic>
      <p:sp>
        <p:nvSpPr>
          <p:cNvPr id="25" name="직사각형 24"/>
          <p:cNvSpPr/>
          <p:nvPr/>
        </p:nvSpPr>
        <p:spPr>
          <a:xfrm>
            <a:off x="152400" y="2832104"/>
            <a:ext cx="10439400" cy="942975"/>
          </a:xfrm>
          <a:prstGeom prst="rect">
            <a:avLst/>
          </a:prstGeom>
          <a:gradFill>
            <a:gsLst>
              <a:gs pos="15000">
                <a:srgbClr val="EAEAEA"/>
              </a:gs>
              <a:gs pos="100000">
                <a:srgbClr val="EAEAEA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0" y="6750202"/>
            <a:ext cx="2506197" cy="518603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137" y="6740677"/>
            <a:ext cx="2506197" cy="518603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360" y="6740677"/>
            <a:ext cx="2506197" cy="518603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592" y="6740677"/>
            <a:ext cx="2506197" cy="518603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808" y="6740677"/>
            <a:ext cx="2506197" cy="518603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867" y="29654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35" name="모서리가 둥근 직사각형 34"/>
          <p:cNvSpPr/>
          <p:nvPr/>
        </p:nvSpPr>
        <p:spPr>
          <a:xfrm rot="10800000">
            <a:off x="2535772" y="29647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39417" y="3420380"/>
            <a:ext cx="1575384" cy="7017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BY-PASS </a:t>
            </a: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Single acting Cylinder</a:t>
            </a:r>
            <a:endParaRPr lang="ko-KR" altLang="en-US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10-2011-131657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528" y="29654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38" name="모서리가 둥근 직사각형 37"/>
          <p:cNvSpPr/>
          <p:nvPr/>
        </p:nvSpPr>
        <p:spPr>
          <a:xfrm rot="10800000">
            <a:off x="4569433" y="29647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59908" y="3310175"/>
            <a:ext cx="154584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BASE CUSHION 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및 </a:t>
            </a: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CHECK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</a:t>
            </a: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Function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</a:t>
            </a: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Integration</a:t>
            </a:r>
            <a:r>
              <a:rPr lang="ko-KR" altLang="en-US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</a:t>
            </a:r>
            <a:endParaRPr lang="en-US" altLang="ko-KR" sz="1200" spc="-5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10-2014-0186630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315" y="29654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41" name="모서리가 둥근 직사각형 40"/>
          <p:cNvSpPr/>
          <p:nvPr/>
        </p:nvSpPr>
        <p:spPr>
          <a:xfrm rot="10800000">
            <a:off x="6613220" y="29647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11189" y="3430770"/>
            <a:ext cx="198014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High Strength &amp; Output</a:t>
            </a:r>
            <a:r>
              <a:rPr lang="ko-KR" altLang="en-US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ROTARY ACTUATOR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10-2014-0054794</a:t>
            </a: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560" y="29654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44" name="모서리가 둥근 직사각형 43"/>
          <p:cNvSpPr/>
          <p:nvPr/>
        </p:nvSpPr>
        <p:spPr>
          <a:xfrm rot="10800000">
            <a:off x="8648465" y="29647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48464" y="3420380"/>
            <a:ext cx="15458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BANJO TYPE 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Hydraulic</a:t>
            </a:r>
            <a:r>
              <a:rPr lang="ko-KR" altLang="en-US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PIPE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10-2014-0186627</a:t>
            </a:r>
          </a:p>
        </p:txBody>
      </p:sp>
      <p:grpSp>
        <p:nvGrpSpPr>
          <p:cNvPr id="46" name="그룹 45"/>
          <p:cNvGrpSpPr/>
          <p:nvPr/>
        </p:nvGrpSpPr>
        <p:grpSpPr>
          <a:xfrm>
            <a:off x="495305" y="2965450"/>
            <a:ext cx="1597833" cy="2354262"/>
            <a:chOff x="342900" y="2952750"/>
            <a:chExt cx="1597833" cy="2354262"/>
          </a:xfrm>
        </p:grpSpPr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282" y="2952750"/>
              <a:ext cx="1581786" cy="2238376"/>
            </a:xfrm>
            <a:prstGeom prst="rect">
              <a:avLst/>
            </a:prstGeom>
            <a:noFill/>
            <a:effectLst>
              <a:outerShdw blurRad="50800" dist="38100" dir="16200000" rotWithShape="0">
                <a:prstClr val="black">
                  <a:alpha val="17000"/>
                </a:prstClr>
              </a:outerShdw>
            </a:effectLst>
          </p:spPr>
        </p:pic>
        <p:sp>
          <p:nvSpPr>
            <p:cNvPr id="48" name="모서리가 둥근 직사각형 47"/>
            <p:cNvSpPr/>
            <p:nvPr/>
          </p:nvSpPr>
          <p:spPr>
            <a:xfrm rot="10800000">
              <a:off x="345474" y="2956765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2900" y="3407675"/>
              <a:ext cx="1589281" cy="7017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1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ROTARY ACTUATOR </a:t>
              </a:r>
              <a:r>
                <a:rPr lang="en-US" altLang="ko-KR" sz="12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Manufacture Method</a:t>
              </a:r>
              <a:endPara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  <a:p>
              <a:pPr algn="ctr" fontAlgn="base">
                <a:lnSpc>
                  <a:spcPct val="11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10-1396125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54821" y="4239547"/>
              <a:ext cx="1585912" cy="2616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1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2015.05.12</a:t>
              </a:r>
            </a:p>
          </p:txBody>
        </p:sp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578882" y="4153182"/>
              <a:ext cx="1149775" cy="58370"/>
            </a:xfrm>
            <a:prstGeom prst="rect">
              <a:avLst/>
            </a:prstGeom>
            <a:effectLst/>
          </p:spPr>
        </p:pic>
      </p:grpSp>
      <p:sp>
        <p:nvSpPr>
          <p:cNvPr id="52" name="TextBox 51"/>
          <p:cNvSpPr txBox="1"/>
          <p:nvPr/>
        </p:nvSpPr>
        <p:spPr>
          <a:xfrm>
            <a:off x="2538797" y="4252247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2011.12.09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62863" y="4165882"/>
            <a:ext cx="1149775" cy="58370"/>
          </a:xfrm>
          <a:prstGeom prst="rect">
            <a:avLst/>
          </a:prstGeom>
          <a:effectLst/>
        </p:spPr>
      </p:pic>
      <p:sp>
        <p:nvSpPr>
          <p:cNvPr id="54" name="TextBox 53"/>
          <p:cNvSpPr txBox="1"/>
          <p:nvPr/>
        </p:nvSpPr>
        <p:spPr>
          <a:xfrm>
            <a:off x="4571975" y="4252247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2014.12.23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796041" y="4165882"/>
            <a:ext cx="1149775" cy="58370"/>
          </a:xfrm>
          <a:prstGeom prst="rect">
            <a:avLst/>
          </a:prstGeom>
          <a:effectLst/>
        </p:spPr>
      </p:pic>
      <p:sp>
        <p:nvSpPr>
          <p:cNvPr id="56" name="TextBox 55"/>
          <p:cNvSpPr txBox="1"/>
          <p:nvPr/>
        </p:nvSpPr>
        <p:spPr>
          <a:xfrm>
            <a:off x="6624203" y="4252247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2014.05.08</a:t>
            </a: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848269" y="4165882"/>
            <a:ext cx="1149775" cy="58370"/>
          </a:xfrm>
          <a:prstGeom prst="rect">
            <a:avLst/>
          </a:prstGeom>
          <a:effectLst/>
        </p:spPr>
      </p:pic>
      <p:sp>
        <p:nvSpPr>
          <p:cNvPr id="58" name="TextBox 57"/>
          <p:cNvSpPr txBox="1"/>
          <p:nvPr/>
        </p:nvSpPr>
        <p:spPr>
          <a:xfrm>
            <a:off x="8640427" y="4252247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2014.12.23</a:t>
            </a: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864493" y="4165882"/>
            <a:ext cx="1149775" cy="58370"/>
          </a:xfrm>
          <a:prstGeom prst="rect">
            <a:avLst/>
          </a:prstGeom>
          <a:effectLst/>
        </p:spPr>
      </p:pic>
      <p:sp>
        <p:nvSpPr>
          <p:cNvPr id="60" name="직사각형 59"/>
          <p:cNvSpPr/>
          <p:nvPr/>
        </p:nvSpPr>
        <p:spPr>
          <a:xfrm>
            <a:off x="152400" y="4468978"/>
            <a:ext cx="10439400" cy="942975"/>
          </a:xfrm>
          <a:prstGeom prst="rect">
            <a:avLst/>
          </a:prstGeom>
          <a:gradFill>
            <a:gsLst>
              <a:gs pos="50000">
                <a:srgbClr val="EAEAEA"/>
              </a:gs>
              <a:gs pos="100000">
                <a:srgbClr val="EAEAEA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82" y="4790794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62" name="모서리가 둥근 직사각형 61"/>
          <p:cNvSpPr/>
          <p:nvPr/>
        </p:nvSpPr>
        <p:spPr>
          <a:xfrm rot="10800000">
            <a:off x="497875" y="4794813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5304" y="5457636"/>
            <a:ext cx="1589281" cy="4985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SRB TOOL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10-2014-0186628</a:t>
            </a:r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867" y="4790794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65" name="모서리가 둥근 직사각형 64"/>
          <p:cNvSpPr/>
          <p:nvPr/>
        </p:nvSpPr>
        <p:spPr>
          <a:xfrm rot="10800000">
            <a:off x="2535772" y="4790050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539417" y="5245723"/>
            <a:ext cx="1575384" cy="9048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SRB TOOL 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Manufacture Method</a:t>
            </a:r>
            <a:endParaRPr lang="ko-KR" altLang="en-US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10-2014-0186629</a:t>
            </a:r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528" y="4790794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68" name="모서리가 둥근 직사각형 67"/>
          <p:cNvSpPr/>
          <p:nvPr/>
        </p:nvSpPr>
        <p:spPr>
          <a:xfrm rot="10800000">
            <a:off x="4569433" y="4790050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559908" y="5485789"/>
            <a:ext cx="15458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SRB TOOL </a:t>
            </a: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Design</a:t>
            </a:r>
            <a:endParaRPr lang="ko-KR" altLang="en-US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30-2014-0062556</a:t>
            </a: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315" y="4790794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71" name="모서리가 둥근 직사각형 70"/>
          <p:cNvSpPr/>
          <p:nvPr/>
        </p:nvSpPr>
        <p:spPr>
          <a:xfrm rot="10800000">
            <a:off x="6613220" y="4790050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13220" y="5485789"/>
            <a:ext cx="158780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Chrome Plating Solution</a:t>
            </a:r>
            <a:endParaRPr lang="ko-KR" altLang="en-US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10-2014-0180066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pic>
        <p:nvPicPr>
          <p:cNvPr id="73" name="그림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560" y="4790794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74" name="모서리가 둥근 직사각형 73"/>
          <p:cNvSpPr/>
          <p:nvPr/>
        </p:nvSpPr>
        <p:spPr>
          <a:xfrm rot="10800000">
            <a:off x="8648465" y="4790050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648464" y="5485789"/>
            <a:ext cx="15458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Chrome Plating Solution</a:t>
            </a:r>
            <a:endParaRPr lang="ko-KR" altLang="en-US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10-2014-0190536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7221" y="6191890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2014.12.23</a:t>
            </a:r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1287" y="6105526"/>
            <a:ext cx="1149775" cy="58370"/>
          </a:xfrm>
          <a:prstGeom prst="rect">
            <a:avLst/>
          </a:prstGeom>
          <a:effectLst/>
        </p:spPr>
      </p:pic>
      <p:sp>
        <p:nvSpPr>
          <p:cNvPr id="78" name="TextBox 77"/>
          <p:cNvSpPr txBox="1"/>
          <p:nvPr/>
        </p:nvSpPr>
        <p:spPr>
          <a:xfrm>
            <a:off x="2538797" y="6191890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2014.12.23</a:t>
            </a:r>
          </a:p>
        </p:txBody>
      </p:sp>
      <p:pic>
        <p:nvPicPr>
          <p:cNvPr id="79" name="그림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62863" y="6105526"/>
            <a:ext cx="1149775" cy="58370"/>
          </a:xfrm>
          <a:prstGeom prst="rect">
            <a:avLst/>
          </a:prstGeom>
          <a:effectLst/>
        </p:spPr>
      </p:pic>
      <p:sp>
        <p:nvSpPr>
          <p:cNvPr id="80" name="TextBox 79"/>
          <p:cNvSpPr txBox="1"/>
          <p:nvPr/>
        </p:nvSpPr>
        <p:spPr>
          <a:xfrm>
            <a:off x="4571975" y="6191890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2014.12.23</a:t>
            </a:r>
          </a:p>
        </p:txBody>
      </p:sp>
      <p:pic>
        <p:nvPicPr>
          <p:cNvPr id="81" name="그림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796041" y="6105526"/>
            <a:ext cx="1149775" cy="58370"/>
          </a:xfrm>
          <a:prstGeom prst="rect">
            <a:avLst/>
          </a:prstGeom>
          <a:effectLst/>
        </p:spPr>
      </p:pic>
      <p:sp>
        <p:nvSpPr>
          <p:cNvPr id="82" name="TextBox 81"/>
          <p:cNvSpPr txBox="1"/>
          <p:nvPr/>
        </p:nvSpPr>
        <p:spPr>
          <a:xfrm>
            <a:off x="6624203" y="6191890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2014.12.26</a:t>
            </a:r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848269" y="6105526"/>
            <a:ext cx="1149775" cy="58370"/>
          </a:xfrm>
          <a:prstGeom prst="rect">
            <a:avLst/>
          </a:prstGeom>
          <a:effectLst/>
        </p:spPr>
      </p:pic>
      <p:sp>
        <p:nvSpPr>
          <p:cNvPr id="84" name="TextBox 83"/>
          <p:cNvSpPr txBox="1"/>
          <p:nvPr/>
        </p:nvSpPr>
        <p:spPr>
          <a:xfrm>
            <a:off x="8640427" y="6191890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2014.12.26</a:t>
            </a:r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864493" y="6105526"/>
            <a:ext cx="1149775" cy="58370"/>
          </a:xfrm>
          <a:prstGeom prst="rect">
            <a:avLst/>
          </a:prstGeom>
          <a:effectLst/>
        </p:spPr>
      </p:pic>
      <p:grpSp>
        <p:nvGrpSpPr>
          <p:cNvPr id="86" name="그룹 85"/>
          <p:cNvGrpSpPr/>
          <p:nvPr/>
        </p:nvGrpSpPr>
        <p:grpSpPr>
          <a:xfrm>
            <a:off x="1000125" y="2742612"/>
            <a:ext cx="514350" cy="560147"/>
            <a:chOff x="847725" y="2742612"/>
            <a:chExt cx="514350" cy="560147"/>
          </a:xfrm>
        </p:grpSpPr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10" y="2742612"/>
              <a:ext cx="506265" cy="537970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847725" y="2841094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</a:t>
              </a:r>
              <a:r>
                <a:rPr lang="en-US" altLang="ko-KR" sz="12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5</a:t>
              </a: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89" name="그룹 88"/>
          <p:cNvGrpSpPr/>
          <p:nvPr/>
        </p:nvGrpSpPr>
        <p:grpSpPr>
          <a:xfrm>
            <a:off x="3080575" y="2742612"/>
            <a:ext cx="537623" cy="542346"/>
            <a:chOff x="2928175" y="2742612"/>
            <a:chExt cx="537623" cy="542346"/>
          </a:xfrm>
        </p:grpSpPr>
        <p:pic>
          <p:nvPicPr>
            <p:cNvPr id="90" name="그림 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2928175" y="2823293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6.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92" name="그룹 91"/>
          <p:cNvGrpSpPr/>
          <p:nvPr/>
        </p:nvGrpSpPr>
        <p:grpSpPr>
          <a:xfrm>
            <a:off x="5085048" y="2742612"/>
            <a:ext cx="514350" cy="537970"/>
            <a:chOff x="2951448" y="2742612"/>
            <a:chExt cx="514350" cy="537970"/>
          </a:xfrm>
        </p:grpSpPr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2951448" y="2818329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7.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95" name="그룹 94"/>
          <p:cNvGrpSpPr/>
          <p:nvPr/>
        </p:nvGrpSpPr>
        <p:grpSpPr>
          <a:xfrm>
            <a:off x="7132923" y="2742612"/>
            <a:ext cx="514350" cy="551905"/>
            <a:chOff x="2951448" y="2742612"/>
            <a:chExt cx="514350" cy="551905"/>
          </a:xfrm>
        </p:grpSpPr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2951448" y="2832852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8.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98" name="그룹 97"/>
          <p:cNvGrpSpPr/>
          <p:nvPr/>
        </p:nvGrpSpPr>
        <p:grpSpPr>
          <a:xfrm>
            <a:off x="9179358" y="2742612"/>
            <a:ext cx="519269" cy="537970"/>
            <a:chOff x="2959533" y="2742612"/>
            <a:chExt cx="519269" cy="537970"/>
          </a:xfrm>
        </p:grpSpPr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2964453" y="2818917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9.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01" name="그룹 100"/>
          <p:cNvGrpSpPr/>
          <p:nvPr/>
        </p:nvGrpSpPr>
        <p:grpSpPr>
          <a:xfrm>
            <a:off x="1000125" y="4561887"/>
            <a:ext cx="514350" cy="537970"/>
            <a:chOff x="847725" y="2742612"/>
            <a:chExt cx="514350" cy="537970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10" y="2742612"/>
              <a:ext cx="506265" cy="537970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847725" y="2874532"/>
              <a:ext cx="514349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10</a:t>
              </a:r>
              <a:r>
                <a:rPr lang="en-US" altLang="ko-KR" sz="12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.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04" name="그룹 103"/>
          <p:cNvGrpSpPr/>
          <p:nvPr/>
        </p:nvGrpSpPr>
        <p:grpSpPr>
          <a:xfrm>
            <a:off x="3103848" y="4561887"/>
            <a:ext cx="514350" cy="537970"/>
            <a:chOff x="2951448" y="2742612"/>
            <a:chExt cx="514350" cy="537970"/>
          </a:xfrm>
        </p:grpSpPr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2951448" y="2874566"/>
              <a:ext cx="514349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11</a:t>
              </a:r>
              <a:r>
                <a:rPr lang="en-US" altLang="ko-KR" sz="12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.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07" name="그룹 106"/>
          <p:cNvGrpSpPr/>
          <p:nvPr/>
        </p:nvGrpSpPr>
        <p:grpSpPr>
          <a:xfrm>
            <a:off x="5085048" y="4561887"/>
            <a:ext cx="514350" cy="552368"/>
            <a:chOff x="2951448" y="2742612"/>
            <a:chExt cx="514350" cy="552368"/>
          </a:xfrm>
        </p:grpSpPr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2951448" y="2833315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12.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7132923" y="4561887"/>
            <a:ext cx="514350" cy="552368"/>
            <a:chOff x="2951448" y="2742612"/>
            <a:chExt cx="514350" cy="552368"/>
          </a:xfrm>
        </p:grpSpPr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2951448" y="2833315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13.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13" name="그룹 112"/>
          <p:cNvGrpSpPr/>
          <p:nvPr/>
        </p:nvGrpSpPr>
        <p:grpSpPr>
          <a:xfrm>
            <a:off x="9171273" y="4561887"/>
            <a:ext cx="514350" cy="537970"/>
            <a:chOff x="2951448" y="2742612"/>
            <a:chExt cx="514350" cy="537970"/>
          </a:xfrm>
        </p:grpSpPr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2951448" y="2856655"/>
              <a:ext cx="514349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14</a:t>
              </a:r>
              <a:r>
                <a:rPr lang="en-US" altLang="ko-KR" sz="12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.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pic>
        <p:nvPicPr>
          <p:cNvPr id="116" name="그림 1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829" y="1099421"/>
            <a:ext cx="696683" cy="802035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943275" y="1281870"/>
            <a:ext cx="1373006" cy="4985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1.Patent Application</a:t>
            </a:r>
          </a:p>
        </p:txBody>
      </p:sp>
      <p:pic>
        <p:nvPicPr>
          <p:cNvPr id="118" name="그림 1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014" y="1094658"/>
            <a:ext cx="696683" cy="802035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3938850" y="1343782"/>
            <a:ext cx="1099616" cy="4985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2.Patent Application</a:t>
            </a:r>
          </a:p>
        </p:txBody>
      </p:sp>
      <p:pic>
        <p:nvPicPr>
          <p:cNvPr id="120" name="그림 1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165" y="1103284"/>
            <a:ext cx="696683" cy="802035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5738146" y="1352407"/>
            <a:ext cx="1052512" cy="4985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3. Patent Application</a:t>
            </a:r>
          </a:p>
        </p:txBody>
      </p:sp>
      <p:pic>
        <p:nvPicPr>
          <p:cNvPr id="122" name="그림 1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994" y="1103284"/>
            <a:ext cx="696683" cy="802035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7266032" y="1361191"/>
            <a:ext cx="1640301" cy="4898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4.Patent 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Application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Ⅵ.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027476" y="525886"/>
            <a:ext cx="8592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517"/>
            <a:r>
              <a:rPr lang="en-US" altLang="ko-KR" sz="24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Continuous Patent Application from Compensation System</a:t>
            </a:r>
            <a:r>
              <a:rPr lang="en-US" altLang="ko-KR" sz="1600" spc="-165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_ Patent total 14.</a:t>
            </a:r>
            <a:endParaRPr lang="ko-KR" altLang="en-US" sz="1600" spc="-165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KoPub돋움체 Bold"/>
              <a:ea typeface="KoPub돋움체 Bold"/>
            </a:endParaRPr>
          </a:p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R&amp;D Patent Application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24" name="직선 연결선 123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3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800"/>
            <a:ext cx="10691812" cy="6619875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0" y="781050"/>
            <a:ext cx="10691813" cy="36099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/>
          <p:cNvSpPr/>
          <p:nvPr/>
        </p:nvSpPr>
        <p:spPr>
          <a:xfrm>
            <a:off x="446109" y="1863276"/>
            <a:ext cx="9837262" cy="4528457"/>
          </a:xfrm>
          <a:prstGeom prst="ellipse">
            <a:avLst/>
          </a:prstGeom>
          <a:gradFill flip="none" rotWithShape="1">
            <a:gsLst>
              <a:gs pos="42000">
                <a:schemeClr val="bg1">
                  <a:alpha val="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gradFill>
              <a:gsLst>
                <a:gs pos="49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rgbClr val="C000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 dirty="0">
              <a:ln>
                <a:solidFill>
                  <a:schemeClr val="accent1"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96" name="그룹 95"/>
          <p:cNvGrpSpPr/>
          <p:nvPr/>
        </p:nvGrpSpPr>
        <p:grpSpPr>
          <a:xfrm>
            <a:off x="1259296" y="1839580"/>
            <a:ext cx="1626049" cy="1406385"/>
            <a:chOff x="1005291" y="2047047"/>
            <a:chExt cx="1665162" cy="1440214"/>
          </a:xfrm>
        </p:grpSpPr>
        <p:sp>
          <p:nvSpPr>
            <p:cNvPr id="97" name="타원 96"/>
            <p:cNvSpPr/>
            <p:nvPr/>
          </p:nvSpPr>
          <p:spPr>
            <a:xfrm>
              <a:off x="1123411" y="2047047"/>
              <a:ext cx="1409332" cy="1440214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32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005291" y="2421091"/>
              <a:ext cx="1665162" cy="661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ECO</a:t>
              </a:r>
            </a:p>
            <a:p>
              <a:pPr algn="ctr">
                <a:buClr>
                  <a:srgbClr val="800000"/>
                </a:buClr>
              </a:pP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Friendly</a:t>
              </a: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4485064" y="1177365"/>
            <a:ext cx="1747747" cy="1406385"/>
            <a:chOff x="4262669" y="1308633"/>
            <a:chExt cx="1789787" cy="1440214"/>
          </a:xfrm>
        </p:grpSpPr>
        <p:sp>
          <p:nvSpPr>
            <p:cNvPr id="100" name="타원 99"/>
            <p:cNvSpPr/>
            <p:nvPr/>
          </p:nvSpPr>
          <p:spPr>
            <a:xfrm>
              <a:off x="4429728" y="1308633"/>
              <a:ext cx="1409332" cy="1440214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32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262669" y="1579946"/>
              <a:ext cx="1789787" cy="945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Extreme (Severe) Condition</a:t>
              </a:r>
              <a:endPara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02" name="그룹 101"/>
          <p:cNvGrpSpPr/>
          <p:nvPr/>
        </p:nvGrpSpPr>
        <p:grpSpPr>
          <a:xfrm>
            <a:off x="7835456" y="1915779"/>
            <a:ext cx="1626049" cy="1406385"/>
            <a:chOff x="7581451" y="2235733"/>
            <a:chExt cx="1665162" cy="1440214"/>
          </a:xfrm>
        </p:grpSpPr>
        <p:sp>
          <p:nvSpPr>
            <p:cNvPr id="103" name="타원 102"/>
            <p:cNvSpPr/>
            <p:nvPr/>
          </p:nvSpPr>
          <p:spPr>
            <a:xfrm>
              <a:off x="7694316" y="2235733"/>
              <a:ext cx="1409332" cy="1440214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32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581451" y="2660577"/>
              <a:ext cx="1665162" cy="661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Electronics</a:t>
              </a:r>
            </a:p>
            <a:p>
              <a:pPr algn="ctr">
                <a:buClr>
                  <a:srgbClr val="800000"/>
                </a:buClr>
              </a:pP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- smart</a:t>
              </a: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711156" y="1101177"/>
            <a:ext cx="23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SH PAC </a:t>
            </a: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Lab</a:t>
            </a:r>
            <a:endParaRPr lang="ko-KR" altLang="en-US" sz="1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grpSp>
        <p:nvGrpSpPr>
          <p:cNvPr id="109" name="그룹 108"/>
          <p:cNvGrpSpPr/>
          <p:nvPr/>
        </p:nvGrpSpPr>
        <p:grpSpPr>
          <a:xfrm>
            <a:off x="485775" y="1179893"/>
            <a:ext cx="277160" cy="213809"/>
            <a:chOff x="345109" y="1341813"/>
            <a:chExt cx="277160" cy="213809"/>
          </a:xfrm>
        </p:grpSpPr>
        <p:sp>
          <p:nvSpPr>
            <p:cNvPr id="110" name="갈매기형 수장 109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11" name="갈매기형 수장 110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Ⅵ.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3E Project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R&amp;D 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Direction Guidance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7" name="모서리가 둥근 직사각형 66"/>
          <p:cNvSpPr/>
          <p:nvPr/>
        </p:nvSpPr>
        <p:spPr>
          <a:xfrm rot="10800000">
            <a:off x="376468" y="4871161"/>
            <a:ext cx="1887759" cy="116678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2" name="모서리가 둥근 직사각형 71"/>
          <p:cNvSpPr/>
          <p:nvPr/>
        </p:nvSpPr>
        <p:spPr>
          <a:xfrm rot="10800000">
            <a:off x="8330297" y="4871161"/>
            <a:ext cx="1887759" cy="116678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412428" y="5107183"/>
            <a:ext cx="1867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Sensor Tech</a:t>
            </a:r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CYL Function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445501" y="5021458"/>
            <a:ext cx="165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High-Corrosion Resistance</a:t>
            </a:r>
          </a:p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Rod</a:t>
            </a:r>
          </a:p>
        </p:txBody>
      </p:sp>
      <p:grpSp>
        <p:nvGrpSpPr>
          <p:cNvPr id="161" name="그룹 160"/>
          <p:cNvGrpSpPr/>
          <p:nvPr/>
        </p:nvGrpSpPr>
        <p:grpSpPr>
          <a:xfrm rot="5400000">
            <a:off x="1188479" y="4724994"/>
            <a:ext cx="274743" cy="274743"/>
            <a:chOff x="2234195" y="2778821"/>
            <a:chExt cx="307004" cy="307004"/>
          </a:xfrm>
        </p:grpSpPr>
        <p:sp>
          <p:nvSpPr>
            <p:cNvPr id="170" name="타원 169"/>
            <p:cNvSpPr/>
            <p:nvPr/>
          </p:nvSpPr>
          <p:spPr>
            <a:xfrm flipH="1">
              <a:off x="2234195" y="2778821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grpSp>
          <p:nvGrpSpPr>
            <p:cNvPr id="171" name="그룹 170"/>
            <p:cNvGrpSpPr/>
            <p:nvPr/>
          </p:nvGrpSpPr>
          <p:grpSpPr>
            <a:xfrm>
              <a:off x="2317756" y="2871978"/>
              <a:ext cx="156450" cy="120690"/>
              <a:chOff x="318360" y="1211141"/>
              <a:chExt cx="229058" cy="176702"/>
            </a:xfrm>
          </p:grpSpPr>
          <p:sp>
            <p:nvSpPr>
              <p:cNvPr id="172" name="갈매기형 수장 171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rgbClr val="D42423"/>
                  </a:solidFill>
                </a:endParaRPr>
              </a:p>
            </p:txBody>
          </p:sp>
          <p:sp>
            <p:nvSpPr>
              <p:cNvPr id="173" name="갈매기형 수장 172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8" name="모서리가 둥근 직사각형 67"/>
          <p:cNvSpPr/>
          <p:nvPr/>
        </p:nvSpPr>
        <p:spPr>
          <a:xfrm rot="10800000">
            <a:off x="2097996" y="5870378"/>
            <a:ext cx="1887759" cy="116678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0" name="모서리가 둥근 직사각형 69"/>
          <p:cNvSpPr/>
          <p:nvPr/>
        </p:nvSpPr>
        <p:spPr>
          <a:xfrm rot="10800000">
            <a:off x="4401233" y="5899407"/>
            <a:ext cx="1887759" cy="116678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 rot="10800000">
            <a:off x="6620216" y="5870378"/>
            <a:ext cx="1887759" cy="116678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601617" y="5986658"/>
            <a:ext cx="1886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ECO Surface Treatment</a:t>
            </a:r>
          </a:p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Rod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373562" y="6110937"/>
            <a:ext cx="2008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Weight reduction</a:t>
            </a:r>
          </a:p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Tube/Rod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60472" y="6072383"/>
            <a:ext cx="1962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High-power</a:t>
            </a:r>
          </a:p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CYL Function</a:t>
            </a:r>
          </a:p>
        </p:txBody>
      </p:sp>
      <p:grpSp>
        <p:nvGrpSpPr>
          <p:cNvPr id="105" name="그룹 104"/>
          <p:cNvGrpSpPr/>
          <p:nvPr/>
        </p:nvGrpSpPr>
        <p:grpSpPr>
          <a:xfrm rot="5400000">
            <a:off x="2901454" y="5715594"/>
            <a:ext cx="274743" cy="274743"/>
            <a:chOff x="2234195" y="2778821"/>
            <a:chExt cx="307004" cy="307004"/>
          </a:xfrm>
        </p:grpSpPr>
        <p:sp>
          <p:nvSpPr>
            <p:cNvPr id="106" name="타원 105"/>
            <p:cNvSpPr/>
            <p:nvPr/>
          </p:nvSpPr>
          <p:spPr>
            <a:xfrm flipH="1">
              <a:off x="2234195" y="2778821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grpSp>
          <p:nvGrpSpPr>
            <p:cNvPr id="107" name="그룹 106"/>
            <p:cNvGrpSpPr/>
            <p:nvPr/>
          </p:nvGrpSpPr>
          <p:grpSpPr>
            <a:xfrm>
              <a:off x="2317756" y="2871978"/>
              <a:ext cx="156450" cy="120690"/>
              <a:chOff x="318360" y="1211141"/>
              <a:chExt cx="229058" cy="176702"/>
            </a:xfrm>
          </p:grpSpPr>
          <p:sp>
            <p:nvSpPr>
              <p:cNvPr id="115" name="갈매기형 수장 114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rgbClr val="D42423"/>
                  </a:solidFill>
                </a:endParaRPr>
              </a:p>
            </p:txBody>
          </p:sp>
          <p:sp>
            <p:nvSpPr>
              <p:cNvPr id="116" name="갈매기형 수장 115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그룹 116"/>
          <p:cNvGrpSpPr/>
          <p:nvPr/>
        </p:nvGrpSpPr>
        <p:grpSpPr>
          <a:xfrm rot="5400000">
            <a:off x="5230465" y="5715594"/>
            <a:ext cx="274743" cy="274743"/>
            <a:chOff x="2234195" y="2778821"/>
            <a:chExt cx="307004" cy="307004"/>
          </a:xfrm>
        </p:grpSpPr>
        <p:sp>
          <p:nvSpPr>
            <p:cNvPr id="118" name="타원 117"/>
            <p:cNvSpPr/>
            <p:nvPr/>
          </p:nvSpPr>
          <p:spPr>
            <a:xfrm flipH="1">
              <a:off x="2234195" y="2778821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grpSp>
          <p:nvGrpSpPr>
            <p:cNvPr id="119" name="그룹 118"/>
            <p:cNvGrpSpPr/>
            <p:nvPr/>
          </p:nvGrpSpPr>
          <p:grpSpPr>
            <a:xfrm>
              <a:off x="2317756" y="2871978"/>
              <a:ext cx="156450" cy="120690"/>
              <a:chOff x="318360" y="1211141"/>
              <a:chExt cx="229058" cy="176702"/>
            </a:xfrm>
          </p:grpSpPr>
          <p:sp>
            <p:nvSpPr>
              <p:cNvPr id="120" name="갈매기형 수장 119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rgbClr val="D42423"/>
                  </a:solidFill>
                </a:endParaRPr>
              </a:p>
            </p:txBody>
          </p:sp>
          <p:sp>
            <p:nvSpPr>
              <p:cNvPr id="121" name="갈매기형 수장 120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2" name="그룹 121"/>
          <p:cNvGrpSpPr/>
          <p:nvPr/>
        </p:nvGrpSpPr>
        <p:grpSpPr>
          <a:xfrm rot="5400000">
            <a:off x="7392640" y="5715594"/>
            <a:ext cx="274743" cy="274743"/>
            <a:chOff x="2234195" y="2778821"/>
            <a:chExt cx="307004" cy="307004"/>
          </a:xfrm>
        </p:grpSpPr>
        <p:sp>
          <p:nvSpPr>
            <p:cNvPr id="123" name="타원 122"/>
            <p:cNvSpPr/>
            <p:nvPr/>
          </p:nvSpPr>
          <p:spPr>
            <a:xfrm flipH="1">
              <a:off x="2234195" y="2778821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grpSp>
          <p:nvGrpSpPr>
            <p:cNvPr id="124" name="그룹 123"/>
            <p:cNvGrpSpPr/>
            <p:nvPr/>
          </p:nvGrpSpPr>
          <p:grpSpPr>
            <a:xfrm>
              <a:off x="2317756" y="2871978"/>
              <a:ext cx="156450" cy="120690"/>
              <a:chOff x="318360" y="1211141"/>
              <a:chExt cx="229058" cy="176702"/>
            </a:xfrm>
          </p:grpSpPr>
          <p:sp>
            <p:nvSpPr>
              <p:cNvPr id="125" name="갈매기형 수장 124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rgbClr val="D42423"/>
                  </a:solidFill>
                </a:endParaRPr>
              </a:p>
            </p:txBody>
          </p:sp>
          <p:sp>
            <p:nvSpPr>
              <p:cNvPr id="126" name="갈매기형 수장 125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7" name="그룹 126"/>
          <p:cNvGrpSpPr/>
          <p:nvPr/>
        </p:nvGrpSpPr>
        <p:grpSpPr>
          <a:xfrm rot="5400000">
            <a:off x="9151379" y="4724994"/>
            <a:ext cx="274743" cy="274743"/>
            <a:chOff x="2234195" y="2778821"/>
            <a:chExt cx="307004" cy="307004"/>
          </a:xfrm>
        </p:grpSpPr>
        <p:sp>
          <p:nvSpPr>
            <p:cNvPr id="128" name="타원 127"/>
            <p:cNvSpPr/>
            <p:nvPr/>
          </p:nvSpPr>
          <p:spPr>
            <a:xfrm flipH="1">
              <a:off x="2234195" y="2778821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grpSp>
          <p:nvGrpSpPr>
            <p:cNvPr id="129" name="그룹 128"/>
            <p:cNvGrpSpPr/>
            <p:nvPr/>
          </p:nvGrpSpPr>
          <p:grpSpPr>
            <a:xfrm>
              <a:off x="2317756" y="2871978"/>
              <a:ext cx="156450" cy="120690"/>
              <a:chOff x="318360" y="1211141"/>
              <a:chExt cx="229058" cy="176702"/>
            </a:xfrm>
          </p:grpSpPr>
          <p:sp>
            <p:nvSpPr>
              <p:cNvPr id="130" name="갈매기형 수장 129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rgbClr val="D42423"/>
                  </a:solidFill>
                </a:endParaRPr>
              </a:p>
            </p:txBody>
          </p:sp>
          <p:sp>
            <p:nvSpPr>
              <p:cNvPr id="131" name="갈매기형 수장 130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7" name="그림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885" y="2681172"/>
            <a:ext cx="5913690" cy="3212849"/>
          </a:xfrm>
          <a:prstGeom prst="rect">
            <a:avLst/>
          </a:prstGeom>
        </p:spPr>
      </p:pic>
      <p:cxnSp>
        <p:nvCxnSpPr>
          <p:cNvPr id="58" name="직선 연결선 57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그림 1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48766"/>
            <a:ext cx="10691813" cy="4610910"/>
          </a:xfrm>
          <a:prstGeom prst="rect">
            <a:avLst/>
          </a:prstGeom>
        </p:spPr>
      </p:pic>
      <p:pic>
        <p:nvPicPr>
          <p:cNvPr id="84" name="그림 8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14" r="-6902" b="-940"/>
          <a:stretch/>
        </p:blipFill>
        <p:spPr>
          <a:xfrm>
            <a:off x="-283029" y="479425"/>
            <a:ext cx="11450350" cy="48659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9648" y="2369196"/>
            <a:ext cx="9110715" cy="2622462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4249720" y="1901054"/>
            <a:ext cx="704045" cy="1050734"/>
            <a:chOff x="4249720" y="1901054"/>
            <a:chExt cx="704045" cy="1050734"/>
          </a:xfrm>
        </p:grpSpPr>
        <p:grpSp>
          <p:nvGrpSpPr>
            <p:cNvPr id="106" name="Group 4"/>
            <p:cNvGrpSpPr>
              <a:grpSpLocks noChangeAspect="1"/>
            </p:cNvGrpSpPr>
            <p:nvPr/>
          </p:nvGrpSpPr>
          <p:grpSpPr bwMode="auto">
            <a:xfrm>
              <a:off x="4249720" y="1901054"/>
              <a:ext cx="704045" cy="1050734"/>
              <a:chOff x="2120" y="1700"/>
              <a:chExt cx="264" cy="394"/>
            </a:xfrm>
          </p:grpSpPr>
          <p:sp>
            <p:nvSpPr>
              <p:cNvPr id="10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121" y="1701"/>
                <a:ext cx="263" cy="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5"/>
              <p:cNvSpPr>
                <a:spLocks/>
              </p:cNvSpPr>
              <p:nvPr/>
            </p:nvSpPr>
            <p:spPr bwMode="auto">
              <a:xfrm>
                <a:off x="2238" y="1950"/>
                <a:ext cx="26" cy="143"/>
              </a:xfrm>
              <a:custGeom>
                <a:avLst/>
                <a:gdLst>
                  <a:gd name="T0" fmla="*/ 13 w 26"/>
                  <a:gd name="T1" fmla="*/ 143 h 143"/>
                  <a:gd name="T2" fmla="*/ 26 w 26"/>
                  <a:gd name="T3" fmla="*/ 0 h 143"/>
                  <a:gd name="T4" fmla="*/ 0 w 26"/>
                  <a:gd name="T5" fmla="*/ 0 h 143"/>
                  <a:gd name="T6" fmla="*/ 13 w 26"/>
                  <a:gd name="T7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43">
                    <a:moveTo>
                      <a:pt x="13" y="143"/>
                    </a:moveTo>
                    <a:lnTo>
                      <a:pt x="26" y="0"/>
                    </a:lnTo>
                    <a:lnTo>
                      <a:pt x="0" y="0"/>
                    </a:lnTo>
                    <a:lnTo>
                      <a:pt x="13" y="143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Oval 6"/>
              <p:cNvSpPr>
                <a:spLocks noChangeArrowheads="1"/>
              </p:cNvSpPr>
              <p:nvPr/>
            </p:nvSpPr>
            <p:spPr bwMode="auto">
              <a:xfrm>
                <a:off x="2120" y="1700"/>
                <a:ext cx="263" cy="26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Oval 7"/>
              <p:cNvSpPr>
                <a:spLocks noChangeArrowheads="1"/>
              </p:cNvSpPr>
              <p:nvPr/>
            </p:nvSpPr>
            <p:spPr bwMode="auto">
              <a:xfrm>
                <a:off x="2159" y="1739"/>
                <a:ext cx="184" cy="18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8666" y="2133310"/>
              <a:ext cx="553864" cy="183967"/>
            </a:xfrm>
            <a:prstGeom prst="rect">
              <a:avLst/>
            </a:prstGeom>
          </p:spPr>
        </p:pic>
      </p:grpSp>
      <p:sp>
        <p:nvSpPr>
          <p:cNvPr id="115" name="Freeform 5"/>
          <p:cNvSpPr>
            <a:spLocks/>
          </p:cNvSpPr>
          <p:nvPr/>
        </p:nvSpPr>
        <p:spPr bwMode="auto">
          <a:xfrm rot="18726959" flipV="1">
            <a:off x="4809147" y="1927445"/>
            <a:ext cx="2169503" cy="1761715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50000"/>
                  <a:lumOff val="50000"/>
                  <a:alpha val="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6" name="Freeform 5"/>
          <p:cNvSpPr>
            <a:spLocks/>
          </p:cNvSpPr>
          <p:nvPr/>
        </p:nvSpPr>
        <p:spPr bwMode="auto">
          <a:xfrm rot="20261968" flipV="1">
            <a:off x="4793494" y="2264817"/>
            <a:ext cx="2528299" cy="2053070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50000"/>
                  <a:lumOff val="50000"/>
                  <a:alpha val="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7" name="Freeform 9"/>
          <p:cNvSpPr>
            <a:spLocks/>
          </p:cNvSpPr>
          <p:nvPr/>
        </p:nvSpPr>
        <p:spPr bwMode="auto">
          <a:xfrm rot="7200000" flipH="1">
            <a:off x="4688009" y="2460730"/>
            <a:ext cx="358191" cy="1316972"/>
          </a:xfrm>
          <a:custGeom>
            <a:avLst/>
            <a:gdLst>
              <a:gd name="T0" fmla="*/ 95 w 95"/>
              <a:gd name="T1" fmla="*/ 281 h 358"/>
              <a:gd name="T2" fmla="*/ 94 w 95"/>
              <a:gd name="T3" fmla="*/ 252 h 358"/>
              <a:gd name="T4" fmla="*/ 92 w 95"/>
              <a:gd name="T5" fmla="*/ 237 h 358"/>
              <a:gd name="T6" fmla="*/ 90 w 95"/>
              <a:gd name="T7" fmla="*/ 222 h 358"/>
              <a:gd name="T8" fmla="*/ 89 w 95"/>
              <a:gd name="T9" fmla="*/ 214 h 358"/>
              <a:gd name="T10" fmla="*/ 88 w 95"/>
              <a:gd name="T11" fmla="*/ 207 h 358"/>
              <a:gd name="T12" fmla="*/ 85 w 95"/>
              <a:gd name="T13" fmla="*/ 191 h 358"/>
              <a:gd name="T14" fmla="*/ 78 w 95"/>
              <a:gd name="T15" fmla="*/ 161 h 358"/>
              <a:gd name="T16" fmla="*/ 69 w 95"/>
              <a:gd name="T17" fmla="*/ 131 h 358"/>
              <a:gd name="T18" fmla="*/ 60 w 95"/>
              <a:gd name="T19" fmla="*/ 105 h 358"/>
              <a:gd name="T20" fmla="*/ 57 w 95"/>
              <a:gd name="T21" fmla="*/ 98 h 358"/>
              <a:gd name="T22" fmla="*/ 55 w 95"/>
              <a:gd name="T23" fmla="*/ 92 h 358"/>
              <a:gd name="T24" fmla="*/ 50 w 95"/>
              <a:gd name="T25" fmla="*/ 81 h 358"/>
              <a:gd name="T26" fmla="*/ 41 w 95"/>
              <a:gd name="T27" fmla="*/ 61 h 358"/>
              <a:gd name="T28" fmla="*/ 33 w 95"/>
              <a:gd name="T29" fmla="*/ 47 h 358"/>
              <a:gd name="T30" fmla="*/ 29 w 95"/>
              <a:gd name="T31" fmla="*/ 39 h 358"/>
              <a:gd name="T32" fmla="*/ 52 w 95"/>
              <a:gd name="T33" fmla="*/ 39 h 358"/>
              <a:gd name="T34" fmla="*/ 0 w 95"/>
              <a:gd name="T35" fmla="*/ 0 h 358"/>
              <a:gd name="T36" fmla="*/ 10 w 95"/>
              <a:gd name="T37" fmla="*/ 64 h 358"/>
              <a:gd name="T38" fmla="*/ 20 w 95"/>
              <a:gd name="T39" fmla="*/ 45 h 358"/>
              <a:gd name="T40" fmla="*/ 24 w 95"/>
              <a:gd name="T41" fmla="*/ 51 h 358"/>
              <a:gd name="T42" fmla="*/ 32 w 95"/>
              <a:gd name="T43" fmla="*/ 66 h 358"/>
              <a:gd name="T44" fmla="*/ 42 w 95"/>
              <a:gd name="T45" fmla="*/ 85 h 358"/>
              <a:gd name="T46" fmla="*/ 47 w 95"/>
              <a:gd name="T47" fmla="*/ 96 h 358"/>
              <a:gd name="T48" fmla="*/ 50 w 95"/>
              <a:gd name="T49" fmla="*/ 102 h 358"/>
              <a:gd name="T50" fmla="*/ 52 w 95"/>
              <a:gd name="T51" fmla="*/ 108 h 358"/>
              <a:gd name="T52" fmla="*/ 62 w 95"/>
              <a:gd name="T53" fmla="*/ 134 h 358"/>
              <a:gd name="T54" fmla="*/ 72 w 95"/>
              <a:gd name="T55" fmla="*/ 162 h 358"/>
              <a:gd name="T56" fmla="*/ 80 w 95"/>
              <a:gd name="T57" fmla="*/ 192 h 358"/>
              <a:gd name="T58" fmla="*/ 83 w 95"/>
              <a:gd name="T59" fmla="*/ 208 h 358"/>
              <a:gd name="T60" fmla="*/ 85 w 95"/>
              <a:gd name="T61" fmla="*/ 215 h 358"/>
              <a:gd name="T62" fmla="*/ 86 w 95"/>
              <a:gd name="T63" fmla="*/ 223 h 358"/>
              <a:gd name="T64" fmla="*/ 88 w 95"/>
              <a:gd name="T65" fmla="*/ 238 h 358"/>
              <a:gd name="T66" fmla="*/ 90 w 95"/>
              <a:gd name="T67" fmla="*/ 253 h 358"/>
              <a:gd name="T68" fmla="*/ 92 w 95"/>
              <a:gd name="T69" fmla="*/ 281 h 358"/>
              <a:gd name="T70" fmla="*/ 93 w 95"/>
              <a:gd name="T71" fmla="*/ 294 h 358"/>
              <a:gd name="T72" fmla="*/ 93 w 95"/>
              <a:gd name="T73" fmla="*/ 306 h 358"/>
              <a:gd name="T74" fmla="*/ 93 w 95"/>
              <a:gd name="T75" fmla="*/ 317 h 358"/>
              <a:gd name="T76" fmla="*/ 92 w 95"/>
              <a:gd name="T77" fmla="*/ 328 h 358"/>
              <a:gd name="T78" fmla="*/ 91 w 95"/>
              <a:gd name="T79" fmla="*/ 344 h 358"/>
              <a:gd name="T80" fmla="*/ 88 w 95"/>
              <a:gd name="T81" fmla="*/ 358 h 358"/>
              <a:gd name="T82" fmla="*/ 91 w 95"/>
              <a:gd name="T83" fmla="*/ 344 h 358"/>
              <a:gd name="T84" fmla="*/ 93 w 95"/>
              <a:gd name="T85" fmla="*/ 328 h 358"/>
              <a:gd name="T86" fmla="*/ 94 w 95"/>
              <a:gd name="T87" fmla="*/ 317 h 358"/>
              <a:gd name="T88" fmla="*/ 95 w 95"/>
              <a:gd name="T89" fmla="*/ 306 h 358"/>
              <a:gd name="T90" fmla="*/ 95 w 95"/>
              <a:gd name="T91" fmla="*/ 294 h 358"/>
              <a:gd name="T92" fmla="*/ 95 w 95"/>
              <a:gd name="T93" fmla="*/ 28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5" h="358">
                <a:moveTo>
                  <a:pt x="95" y="281"/>
                </a:moveTo>
                <a:cubicBezTo>
                  <a:pt x="95" y="272"/>
                  <a:pt x="94" y="262"/>
                  <a:pt x="94" y="252"/>
                </a:cubicBezTo>
                <a:cubicBezTo>
                  <a:pt x="93" y="248"/>
                  <a:pt x="93" y="242"/>
                  <a:pt x="92" y="237"/>
                </a:cubicBezTo>
                <a:cubicBezTo>
                  <a:pt x="92" y="232"/>
                  <a:pt x="91" y="227"/>
                  <a:pt x="90" y="222"/>
                </a:cubicBezTo>
                <a:cubicBezTo>
                  <a:pt x="90" y="220"/>
                  <a:pt x="90" y="217"/>
                  <a:pt x="89" y="214"/>
                </a:cubicBezTo>
                <a:cubicBezTo>
                  <a:pt x="89" y="212"/>
                  <a:pt x="88" y="209"/>
                  <a:pt x="88" y="207"/>
                </a:cubicBezTo>
                <a:cubicBezTo>
                  <a:pt x="87" y="202"/>
                  <a:pt x="86" y="196"/>
                  <a:pt x="85" y="191"/>
                </a:cubicBezTo>
                <a:cubicBezTo>
                  <a:pt x="83" y="181"/>
                  <a:pt x="80" y="171"/>
                  <a:pt x="78" y="161"/>
                </a:cubicBezTo>
                <a:cubicBezTo>
                  <a:pt x="75" y="151"/>
                  <a:pt x="72" y="141"/>
                  <a:pt x="69" y="131"/>
                </a:cubicBezTo>
                <a:cubicBezTo>
                  <a:pt x="66" y="122"/>
                  <a:pt x="63" y="113"/>
                  <a:pt x="60" y="105"/>
                </a:cubicBezTo>
                <a:cubicBezTo>
                  <a:pt x="59" y="103"/>
                  <a:pt x="58" y="100"/>
                  <a:pt x="57" y="98"/>
                </a:cubicBezTo>
                <a:cubicBezTo>
                  <a:pt x="56" y="96"/>
                  <a:pt x="56" y="94"/>
                  <a:pt x="55" y="92"/>
                </a:cubicBezTo>
                <a:cubicBezTo>
                  <a:pt x="53" y="88"/>
                  <a:pt x="51" y="85"/>
                  <a:pt x="50" y="81"/>
                </a:cubicBezTo>
                <a:cubicBezTo>
                  <a:pt x="47" y="74"/>
                  <a:pt x="44" y="67"/>
                  <a:pt x="41" y="61"/>
                </a:cubicBezTo>
                <a:cubicBezTo>
                  <a:pt x="38" y="56"/>
                  <a:pt x="35" y="51"/>
                  <a:pt x="33" y="47"/>
                </a:cubicBezTo>
                <a:cubicBezTo>
                  <a:pt x="32" y="44"/>
                  <a:pt x="30" y="41"/>
                  <a:pt x="29" y="39"/>
                </a:cubicBezTo>
                <a:cubicBezTo>
                  <a:pt x="52" y="39"/>
                  <a:pt x="52" y="39"/>
                  <a:pt x="52" y="39"/>
                </a:cubicBezTo>
                <a:cubicBezTo>
                  <a:pt x="0" y="0"/>
                  <a:pt x="0" y="0"/>
                  <a:pt x="0" y="0"/>
                </a:cubicBezTo>
                <a:cubicBezTo>
                  <a:pt x="10" y="64"/>
                  <a:pt x="10" y="64"/>
                  <a:pt x="10" y="64"/>
                </a:cubicBezTo>
                <a:cubicBezTo>
                  <a:pt x="20" y="45"/>
                  <a:pt x="20" y="45"/>
                  <a:pt x="20" y="45"/>
                </a:cubicBezTo>
                <a:cubicBezTo>
                  <a:pt x="21" y="46"/>
                  <a:pt x="23" y="49"/>
                  <a:pt x="24" y="51"/>
                </a:cubicBezTo>
                <a:cubicBezTo>
                  <a:pt x="26" y="55"/>
                  <a:pt x="29" y="60"/>
                  <a:pt x="32" y="66"/>
                </a:cubicBezTo>
                <a:cubicBezTo>
                  <a:pt x="35" y="71"/>
                  <a:pt x="38" y="78"/>
                  <a:pt x="42" y="85"/>
                </a:cubicBezTo>
                <a:cubicBezTo>
                  <a:pt x="43" y="88"/>
                  <a:pt x="45" y="92"/>
                  <a:pt x="47" y="96"/>
                </a:cubicBezTo>
                <a:cubicBezTo>
                  <a:pt x="48" y="98"/>
                  <a:pt x="49" y="100"/>
                  <a:pt x="50" y="102"/>
                </a:cubicBezTo>
                <a:cubicBezTo>
                  <a:pt x="50" y="104"/>
                  <a:pt x="51" y="106"/>
                  <a:pt x="52" y="108"/>
                </a:cubicBezTo>
                <a:cubicBezTo>
                  <a:pt x="55" y="116"/>
                  <a:pt x="59" y="125"/>
                  <a:pt x="62" y="134"/>
                </a:cubicBezTo>
                <a:cubicBezTo>
                  <a:pt x="65" y="143"/>
                  <a:pt x="69" y="153"/>
                  <a:pt x="72" y="162"/>
                </a:cubicBezTo>
                <a:cubicBezTo>
                  <a:pt x="74" y="172"/>
                  <a:pt x="77" y="182"/>
                  <a:pt x="80" y="192"/>
                </a:cubicBezTo>
                <a:cubicBezTo>
                  <a:pt x="81" y="197"/>
                  <a:pt x="82" y="203"/>
                  <a:pt x="83" y="208"/>
                </a:cubicBezTo>
                <a:cubicBezTo>
                  <a:pt x="85" y="215"/>
                  <a:pt x="85" y="215"/>
                  <a:pt x="85" y="215"/>
                </a:cubicBezTo>
                <a:cubicBezTo>
                  <a:pt x="85" y="218"/>
                  <a:pt x="86" y="220"/>
                  <a:pt x="86" y="223"/>
                </a:cubicBezTo>
                <a:cubicBezTo>
                  <a:pt x="87" y="228"/>
                  <a:pt x="88" y="233"/>
                  <a:pt x="88" y="238"/>
                </a:cubicBezTo>
                <a:cubicBezTo>
                  <a:pt x="89" y="243"/>
                  <a:pt x="90" y="248"/>
                  <a:pt x="90" y="253"/>
                </a:cubicBezTo>
                <a:cubicBezTo>
                  <a:pt x="91" y="262"/>
                  <a:pt x="92" y="272"/>
                  <a:pt x="92" y="281"/>
                </a:cubicBezTo>
                <a:cubicBezTo>
                  <a:pt x="93" y="285"/>
                  <a:pt x="93" y="290"/>
                  <a:pt x="93" y="294"/>
                </a:cubicBezTo>
                <a:cubicBezTo>
                  <a:pt x="93" y="298"/>
                  <a:pt x="93" y="302"/>
                  <a:pt x="93" y="306"/>
                </a:cubicBezTo>
                <a:cubicBezTo>
                  <a:pt x="93" y="310"/>
                  <a:pt x="93" y="314"/>
                  <a:pt x="93" y="317"/>
                </a:cubicBezTo>
                <a:cubicBezTo>
                  <a:pt x="93" y="321"/>
                  <a:pt x="92" y="324"/>
                  <a:pt x="92" y="328"/>
                </a:cubicBezTo>
                <a:cubicBezTo>
                  <a:pt x="92" y="334"/>
                  <a:pt x="91" y="339"/>
                  <a:pt x="91" y="344"/>
                </a:cubicBezTo>
                <a:cubicBezTo>
                  <a:pt x="89" y="353"/>
                  <a:pt x="88" y="358"/>
                  <a:pt x="88" y="358"/>
                </a:cubicBezTo>
                <a:cubicBezTo>
                  <a:pt x="88" y="358"/>
                  <a:pt x="90" y="353"/>
                  <a:pt x="91" y="344"/>
                </a:cubicBezTo>
                <a:cubicBezTo>
                  <a:pt x="92" y="339"/>
                  <a:pt x="93" y="334"/>
                  <a:pt x="93" y="328"/>
                </a:cubicBezTo>
                <a:cubicBezTo>
                  <a:pt x="93" y="324"/>
                  <a:pt x="94" y="321"/>
                  <a:pt x="94" y="317"/>
                </a:cubicBezTo>
                <a:cubicBezTo>
                  <a:pt x="94" y="314"/>
                  <a:pt x="94" y="310"/>
                  <a:pt x="95" y="306"/>
                </a:cubicBezTo>
                <a:cubicBezTo>
                  <a:pt x="95" y="302"/>
                  <a:pt x="95" y="298"/>
                  <a:pt x="95" y="294"/>
                </a:cubicBezTo>
                <a:cubicBezTo>
                  <a:pt x="95" y="290"/>
                  <a:pt x="95" y="285"/>
                  <a:pt x="95" y="281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6400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0" name="Freeform 5"/>
          <p:cNvSpPr>
            <a:spLocks/>
          </p:cNvSpPr>
          <p:nvPr/>
        </p:nvSpPr>
        <p:spPr bwMode="auto">
          <a:xfrm rot="4984921" flipH="1" flipV="1">
            <a:off x="3498388" y="2030007"/>
            <a:ext cx="1203278" cy="1355066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52000">
                <a:schemeClr val="tx1">
                  <a:lumMod val="50000"/>
                  <a:lumOff val="50000"/>
                  <a:alpha val="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7558414" y="3462998"/>
            <a:ext cx="1308198" cy="761689"/>
            <a:chOff x="7326344" y="3687629"/>
            <a:chExt cx="1227106" cy="714474"/>
          </a:xfrm>
        </p:grpSpPr>
        <p:pic>
          <p:nvPicPr>
            <p:cNvPr id="91" name="그림 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6344" y="3687629"/>
              <a:ext cx="703232" cy="714474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7543799" y="4081708"/>
              <a:ext cx="1009651" cy="21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Dominica (2015)</a:t>
              </a:r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7442245" y="2794639"/>
            <a:ext cx="1542099" cy="683493"/>
            <a:chOff x="7217376" y="3060700"/>
            <a:chExt cx="1446508" cy="641125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7376" y="3060700"/>
              <a:ext cx="666770" cy="641125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7772399" y="3195883"/>
              <a:ext cx="891485" cy="21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U.S.A(2010)</a:t>
              </a:r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7233876" y="2960548"/>
            <a:ext cx="1297639" cy="654872"/>
            <a:chOff x="7021923" y="3216325"/>
            <a:chExt cx="1217202" cy="614278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1923" y="3216325"/>
              <a:ext cx="664752" cy="614278"/>
            </a:xfrm>
            <a:prstGeom prst="rect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7229474" y="3557833"/>
              <a:ext cx="1009651" cy="21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Mexico(2014)</a:t>
              </a:r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7121773" y="2478991"/>
            <a:ext cx="1694067" cy="699788"/>
            <a:chOff x="6916769" y="2764618"/>
            <a:chExt cx="1589056" cy="656410"/>
          </a:xfrm>
        </p:grpSpPr>
        <p:pic>
          <p:nvPicPr>
            <p:cNvPr id="97" name="그림 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6769" y="2764618"/>
              <a:ext cx="646082" cy="656410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>
              <a:off x="7496174" y="2891083"/>
              <a:ext cx="1009651" cy="21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Canada(2010)</a:t>
              </a:r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017223" y="3504054"/>
            <a:ext cx="1309925" cy="664581"/>
            <a:chOff x="1190624" y="3726140"/>
            <a:chExt cx="1228726" cy="623385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6696" y="3726140"/>
              <a:ext cx="642654" cy="623385"/>
            </a:xfrm>
            <a:prstGeom prst="rect">
              <a:avLst/>
            </a:prstGeom>
          </p:spPr>
        </p:pic>
        <p:sp>
          <p:nvSpPr>
            <p:cNvPr id="136" name="TextBox 135"/>
            <p:cNvSpPr txBox="1"/>
            <p:nvPr/>
          </p:nvSpPr>
          <p:spPr>
            <a:xfrm>
              <a:off x="1190624" y="4005508"/>
              <a:ext cx="800101" cy="21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Turkey (2014)</a:t>
              </a:r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971741" y="3337659"/>
            <a:ext cx="1167763" cy="755981"/>
            <a:chOff x="2085974" y="3570061"/>
            <a:chExt cx="1095376" cy="709120"/>
          </a:xfrm>
        </p:grpSpPr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9805" y="3570061"/>
              <a:ext cx="636589" cy="636589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2085974" y="4062658"/>
              <a:ext cx="1095376" cy="21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Israel (2015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2954688" y="3066970"/>
            <a:ext cx="1167763" cy="762654"/>
            <a:chOff x="3007990" y="3316152"/>
            <a:chExt cx="1095376" cy="715379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8776" y="3316152"/>
              <a:ext cx="688374" cy="661898"/>
            </a:xfrm>
            <a:prstGeom prst="rect">
              <a:avLst/>
            </a:prstGeom>
          </p:spPr>
        </p:pic>
        <p:sp>
          <p:nvSpPr>
            <p:cNvPr id="138" name="TextBox 137"/>
            <p:cNvSpPr txBox="1"/>
            <p:nvPr/>
          </p:nvSpPr>
          <p:spPr>
            <a:xfrm>
              <a:off x="3007990" y="3815008"/>
              <a:ext cx="1095376" cy="21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India (2015)</a:t>
              </a:r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3241047" y="2478225"/>
            <a:ext cx="1247580" cy="658348"/>
            <a:chOff x="3276599" y="2763900"/>
            <a:chExt cx="1170246" cy="617539"/>
          </a:xfrm>
        </p:grpSpPr>
        <p:sp>
          <p:nvSpPr>
            <p:cNvPr id="140" name="TextBox 139"/>
            <p:cNvSpPr txBox="1"/>
            <p:nvPr/>
          </p:nvSpPr>
          <p:spPr>
            <a:xfrm>
              <a:off x="3276599" y="2833933"/>
              <a:ext cx="790576" cy="21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China (2013)</a:t>
              </a:r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4815" y="2763900"/>
              <a:ext cx="622030" cy="617539"/>
            </a:xfrm>
            <a:prstGeom prst="rect">
              <a:avLst/>
            </a:prstGeom>
          </p:spPr>
        </p:pic>
      </p:grpSp>
      <p:grpSp>
        <p:nvGrpSpPr>
          <p:cNvPr id="18" name="그룹 17"/>
          <p:cNvGrpSpPr/>
          <p:nvPr/>
        </p:nvGrpSpPr>
        <p:grpSpPr>
          <a:xfrm>
            <a:off x="3168414" y="2840386"/>
            <a:ext cx="1402867" cy="639642"/>
            <a:chOff x="3208469" y="3116311"/>
            <a:chExt cx="1315907" cy="599992"/>
          </a:xfrm>
        </p:grpSpPr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3825" y="3116311"/>
              <a:ext cx="590551" cy="599992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3208469" y="3195883"/>
              <a:ext cx="1087305" cy="21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Hong-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K</a:t>
              </a: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ong (2014)</a:t>
              </a:r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3830004" y="3141138"/>
            <a:ext cx="1056065" cy="678332"/>
            <a:chOff x="3829048" y="3385722"/>
            <a:chExt cx="990602" cy="636284"/>
          </a:xfrm>
        </p:grpSpPr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0668" y="3385722"/>
              <a:ext cx="522257" cy="530606"/>
            </a:xfrm>
            <a:prstGeom prst="rect">
              <a:avLst/>
            </a:prstGeom>
          </p:spPr>
        </p:pic>
        <p:sp>
          <p:nvSpPr>
            <p:cNvPr id="143" name="TextBox 142"/>
            <p:cNvSpPr txBox="1"/>
            <p:nvPr/>
          </p:nvSpPr>
          <p:spPr>
            <a:xfrm>
              <a:off x="3829048" y="3805483"/>
              <a:ext cx="990602" cy="21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Singapore(2010)</a:t>
              </a:r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87" name="그림 8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568" y="2780012"/>
            <a:ext cx="667657" cy="667657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4347881" y="3243389"/>
            <a:ext cx="1056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9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Taiwan(2015)</a:t>
            </a:r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4946992" y="3422540"/>
            <a:ext cx="1219535" cy="853879"/>
            <a:chOff x="4876798" y="3649682"/>
            <a:chExt cx="1143939" cy="800950"/>
          </a:xfrm>
        </p:grpSpPr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393" y="3649682"/>
              <a:ext cx="693707" cy="704796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4876798" y="4234108"/>
              <a:ext cx="1143939" cy="216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9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New-Zealand(2011)</a:t>
              </a:r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27" name="그림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228" y="2566281"/>
            <a:ext cx="652629" cy="627527"/>
          </a:xfrm>
          <a:prstGeom prst="rect">
            <a:avLst/>
          </a:prstGeom>
        </p:spPr>
      </p:pic>
      <p:sp>
        <p:nvSpPr>
          <p:cNvPr id="146" name="TextBox 145"/>
          <p:cNvSpPr txBox="1"/>
          <p:nvPr/>
        </p:nvSpPr>
        <p:spPr>
          <a:xfrm>
            <a:off x="4993116" y="2684895"/>
            <a:ext cx="1056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9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Japan(2011)</a:t>
            </a:r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603250" y="6101041"/>
            <a:ext cx="9493250" cy="1264963"/>
          </a:xfrm>
          <a:prstGeom prst="roundRect">
            <a:avLst>
              <a:gd name="adj" fmla="val 0"/>
            </a:avLst>
          </a:prstGeom>
          <a:noFill/>
          <a:ln w="9525">
            <a:gradFill>
              <a:gsLst>
                <a:gs pos="0">
                  <a:srgbClr val="D42423"/>
                </a:gs>
                <a:gs pos="68000">
                  <a:srgbClr val="D42423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822325" y="6206291"/>
            <a:ext cx="9048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Expecting synergy effect by benefits provided when import and export clearance</a:t>
            </a:r>
            <a:r>
              <a:rPr lang="en-US" altLang="ko-KR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2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in thirteen countries carried out AEO program(MRA)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596900" y="5054600"/>
            <a:ext cx="9461500" cy="10287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93000" y="5137050"/>
            <a:ext cx="232736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Enhanced export competitiveness </a:t>
            </a:r>
            <a:endParaRPr lang="en-US" altLang="ko-KR" sz="11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03375" y="5403750"/>
            <a:ext cx="260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Simplifying inspections &amp; processes and providing diverse conveniences </a:t>
            </a:r>
            <a:r>
              <a:rPr lang="ko-KR" altLang="en-US" sz="11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endParaRPr lang="ko-KR" altLang="en-US" sz="11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95900" y="5137050"/>
            <a:ext cx="1741257" cy="28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Management </a:t>
            </a:r>
            <a:r>
              <a:rPr lang="en-US" altLang="ko-KR" sz="1100" b="1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stability</a:t>
            </a:r>
            <a:endParaRPr lang="en-US" altLang="ko-KR" sz="11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06275" y="5373270"/>
            <a:ext cx="2110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Easing financial burden through exemption of various duty investigation in principle and skipping collateral </a:t>
            </a:r>
            <a:endParaRPr lang="ko-KR" altLang="en-US" sz="11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82074" y="5137050"/>
            <a:ext cx="1741257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Benefits by MRA</a:t>
            </a:r>
            <a:endParaRPr lang="en-US" altLang="ko-KR" sz="11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82074" y="5388510"/>
            <a:ext cx="310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Providing benefits such as omitting import tests, first check etc., while import clearance in countries adopted and carried out AEO program based on MRA </a:t>
            </a:r>
            <a:endParaRPr lang="ko-KR" altLang="en-US" sz="11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50" name="직선 연결선 49"/>
          <p:cNvCxnSpPr/>
          <p:nvPr/>
        </p:nvCxnSpPr>
        <p:spPr bwMode="auto">
          <a:xfrm flipV="1">
            <a:off x="5260912" y="5067300"/>
            <a:ext cx="0" cy="762656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4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직선 연결선 50"/>
          <p:cNvCxnSpPr/>
          <p:nvPr/>
        </p:nvCxnSpPr>
        <p:spPr bwMode="auto">
          <a:xfrm flipV="1">
            <a:off x="7458012" y="5067300"/>
            <a:ext cx="0" cy="762656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4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8" name="그림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76" y="5479819"/>
            <a:ext cx="975706" cy="32408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TextBox 148"/>
          <p:cNvSpPr txBox="1"/>
          <p:nvPr/>
        </p:nvSpPr>
        <p:spPr>
          <a:xfrm>
            <a:off x="732853" y="1803959"/>
            <a:ext cx="2805716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800000"/>
              </a:buClr>
            </a:pP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*MRA signed</a:t>
            </a:r>
            <a:r>
              <a:rPr lang="ko-KR" altLang="en-US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nation (Standard 2015.12</a:t>
            </a:r>
            <a:r>
              <a:rPr lang="en-US" altLang="ko-KR" sz="1050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  <a:endParaRPr lang="ko-KR" altLang="en-US" sz="1050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188563" y="1171873"/>
            <a:ext cx="47000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(Authorized Economic Operator)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723856" y="1470323"/>
            <a:ext cx="51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Safety and Belief for import and export over the world</a:t>
            </a:r>
            <a:endParaRPr lang="ko-KR" altLang="en-US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23856" y="1101177"/>
            <a:ext cx="81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AEO</a:t>
            </a:r>
            <a:endParaRPr lang="ko-KR" altLang="en-US" sz="1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grpSp>
        <p:nvGrpSpPr>
          <p:cNvPr id="153" name="그룹 152"/>
          <p:cNvGrpSpPr/>
          <p:nvPr/>
        </p:nvGrpSpPr>
        <p:grpSpPr>
          <a:xfrm>
            <a:off x="485775" y="1179893"/>
            <a:ext cx="277160" cy="213809"/>
            <a:chOff x="345109" y="1341813"/>
            <a:chExt cx="277160" cy="213809"/>
          </a:xfrm>
        </p:grpSpPr>
        <p:sp>
          <p:nvSpPr>
            <p:cNvPr id="154" name="갈매기형 수장 153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55" name="갈매기형 수장 154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grpSp>
        <p:nvGrpSpPr>
          <p:cNvPr id="156" name="그룹 155"/>
          <p:cNvGrpSpPr/>
          <p:nvPr/>
        </p:nvGrpSpPr>
        <p:grpSpPr>
          <a:xfrm>
            <a:off x="485775" y="1560289"/>
            <a:ext cx="277160" cy="213809"/>
            <a:chOff x="345109" y="1341813"/>
            <a:chExt cx="277160" cy="213809"/>
          </a:xfrm>
        </p:grpSpPr>
        <p:sp>
          <p:nvSpPr>
            <p:cNvPr id="157" name="갈매기형 수장 156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58" name="갈매기형 수장 157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749300" y="5137050"/>
            <a:ext cx="1741257" cy="28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+mj-ea"/>
                <a:ea typeface="+mj-ea"/>
              </a:rPr>
              <a:t>Necessity and Benefits  </a:t>
            </a:r>
            <a:endParaRPr lang="ko-KR" altLang="en-US" sz="11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Ⅵ.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History of SH </a:t>
            </a:r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PAC </a:t>
            </a:r>
            <a:r>
              <a:rPr lang="en-US" altLang="ko-KR" sz="24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with Korea </a:t>
            </a:r>
            <a:r>
              <a:rPr lang="ko-KR" altLang="en-US" sz="24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Company overview</a:t>
            </a:r>
            <a:r>
              <a:rPr lang="ko-KR" altLang="en-US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and </a:t>
            </a:r>
            <a:r>
              <a:rPr lang="ko-KR" altLang="en-US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Status of production &amp; sales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0" name="Freeform 5"/>
          <p:cNvSpPr>
            <a:spLocks/>
          </p:cNvSpPr>
          <p:nvPr/>
        </p:nvSpPr>
        <p:spPr bwMode="auto">
          <a:xfrm rot="1728836" flipH="1" flipV="1">
            <a:off x="2137004" y="2001945"/>
            <a:ext cx="2062823" cy="1840707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50000"/>
                  <a:lumOff val="50000"/>
                  <a:alpha val="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5" name="Freeform 5"/>
          <p:cNvSpPr>
            <a:spLocks/>
          </p:cNvSpPr>
          <p:nvPr/>
        </p:nvSpPr>
        <p:spPr bwMode="auto">
          <a:xfrm rot="1728836" flipH="1" flipV="1">
            <a:off x="2967532" y="2513665"/>
            <a:ext cx="1419063" cy="1290840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50000"/>
                  <a:lumOff val="50000"/>
                  <a:alpha val="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1" name="TextBox 80"/>
          <p:cNvSpPr txBox="1"/>
          <p:nvPr/>
        </p:nvSpPr>
        <p:spPr>
          <a:xfrm>
            <a:off x="4916130" y="2089621"/>
            <a:ext cx="1056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9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(2015.1.15)</a:t>
            </a:r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92" name="직선 연결선 91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5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30" grpId="0" animBg="1"/>
      <p:bldP spid="90" grpId="0" animBg="1"/>
      <p:bldP spid="125" grpId="0" animBg="1"/>
      <p:bldP spid="8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464" y="1132562"/>
            <a:ext cx="5834735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Suggestion SH PAC Vision for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265" y="521122"/>
            <a:ext cx="78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1869" y="1291740"/>
            <a:ext cx="739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9359" y="1142087"/>
            <a:ext cx="2129972" cy="40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- 2015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▶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2020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7443093" y="639561"/>
            <a:ext cx="2358462" cy="600164"/>
            <a:chOff x="7443093" y="639561"/>
            <a:chExt cx="2358462" cy="600164"/>
          </a:xfrm>
        </p:grpSpPr>
        <p:sp>
          <p:nvSpPr>
            <p:cNvPr id="13" name="TextBox 12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Ⅶ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71583" y="639561"/>
              <a:ext cx="212997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SH PAC 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4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r="6188" b="27557"/>
          <a:stretch/>
        </p:blipFill>
        <p:spPr>
          <a:xfrm>
            <a:off x="-12700" y="180974"/>
            <a:ext cx="10718800" cy="5508626"/>
          </a:xfrm>
          <a:prstGeom prst="roundRect">
            <a:avLst>
              <a:gd name="adj" fmla="val 4763"/>
            </a:avLst>
          </a:prstGeom>
          <a:noFill/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39" name="직사각형 38"/>
          <p:cNvSpPr/>
          <p:nvPr/>
        </p:nvSpPr>
        <p:spPr>
          <a:xfrm>
            <a:off x="0" y="2059536"/>
            <a:ext cx="10858499" cy="4922378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8" name="그림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33776"/>
            <a:ext cx="10691813" cy="4610910"/>
          </a:xfrm>
          <a:prstGeom prst="rect">
            <a:avLst/>
          </a:prstGeom>
        </p:spPr>
      </p:pic>
      <p:sp>
        <p:nvSpPr>
          <p:cNvPr id="40" name="직사각형 39"/>
          <p:cNvSpPr/>
          <p:nvPr/>
        </p:nvSpPr>
        <p:spPr>
          <a:xfrm>
            <a:off x="-42421" y="2171700"/>
            <a:ext cx="10776654" cy="4767568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Freeform 5"/>
          <p:cNvSpPr>
            <a:spLocks/>
          </p:cNvSpPr>
          <p:nvPr/>
        </p:nvSpPr>
        <p:spPr bwMode="auto">
          <a:xfrm rot="696468">
            <a:off x="1870501" y="2872473"/>
            <a:ext cx="8144854" cy="4501190"/>
          </a:xfrm>
          <a:custGeom>
            <a:avLst/>
            <a:gdLst>
              <a:gd name="T0" fmla="*/ 2931 w 3674"/>
              <a:gd name="T1" fmla="*/ 0 h 2030"/>
              <a:gd name="T2" fmla="*/ 3040 w 3674"/>
              <a:gd name="T3" fmla="*/ 89 h 2030"/>
              <a:gd name="T4" fmla="*/ 3014 w 3674"/>
              <a:gd name="T5" fmla="*/ 119 h 2030"/>
              <a:gd name="T6" fmla="*/ 2995 w 3674"/>
              <a:gd name="T7" fmla="*/ 140 h 2030"/>
              <a:gd name="T8" fmla="*/ 2890 w 3674"/>
              <a:gd name="T9" fmla="*/ 257 h 2030"/>
              <a:gd name="T10" fmla="*/ 2668 w 3674"/>
              <a:gd name="T11" fmla="*/ 482 h 2030"/>
              <a:gd name="T12" fmla="*/ 1627 w 3674"/>
              <a:gd name="T13" fmla="*/ 1253 h 2030"/>
              <a:gd name="T14" fmla="*/ 388 w 3674"/>
              <a:gd name="T15" fmla="*/ 1783 h 2030"/>
              <a:gd name="T16" fmla="*/ 0 w 3674"/>
              <a:gd name="T17" fmla="*/ 1885 h 2030"/>
              <a:gd name="T18" fmla="*/ 0 w 3674"/>
              <a:gd name="T19" fmla="*/ 2030 h 2030"/>
              <a:gd name="T20" fmla="*/ 442 w 3674"/>
              <a:gd name="T21" fmla="*/ 1974 h 2030"/>
              <a:gd name="T22" fmla="*/ 1824 w 3674"/>
              <a:gd name="T23" fmla="*/ 1589 h 2030"/>
              <a:gd name="T24" fmla="*/ 3083 w 3674"/>
              <a:gd name="T25" fmla="*/ 900 h 2030"/>
              <a:gd name="T26" fmla="*/ 3369 w 3674"/>
              <a:gd name="T27" fmla="*/ 684 h 2030"/>
              <a:gd name="T28" fmla="*/ 3507 w 3674"/>
              <a:gd name="T29" fmla="*/ 570 h 2030"/>
              <a:gd name="T30" fmla="*/ 3531 w 3674"/>
              <a:gd name="T31" fmla="*/ 549 h 2030"/>
              <a:gd name="T32" fmla="*/ 3566 w 3674"/>
              <a:gd name="T33" fmla="*/ 519 h 2030"/>
              <a:gd name="T34" fmla="*/ 3674 w 3674"/>
              <a:gd name="T35" fmla="*/ 607 h 2030"/>
              <a:gd name="T36" fmla="*/ 3576 w 3674"/>
              <a:gd name="T37" fmla="*/ 8 h 2030"/>
              <a:gd name="T38" fmla="*/ 2931 w 3674"/>
              <a:gd name="T39" fmla="*/ 0 h 2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74" h="2030">
                <a:moveTo>
                  <a:pt x="2931" y="0"/>
                </a:moveTo>
                <a:cubicBezTo>
                  <a:pt x="3040" y="89"/>
                  <a:pt x="3040" y="89"/>
                  <a:pt x="3040" y="89"/>
                </a:cubicBezTo>
                <a:cubicBezTo>
                  <a:pt x="3014" y="119"/>
                  <a:pt x="3014" y="119"/>
                  <a:pt x="3014" y="119"/>
                </a:cubicBezTo>
                <a:cubicBezTo>
                  <a:pt x="2995" y="140"/>
                  <a:pt x="2995" y="140"/>
                  <a:pt x="2995" y="140"/>
                </a:cubicBezTo>
                <a:cubicBezTo>
                  <a:pt x="2961" y="180"/>
                  <a:pt x="2926" y="218"/>
                  <a:pt x="2890" y="257"/>
                </a:cubicBezTo>
                <a:cubicBezTo>
                  <a:pt x="2819" y="334"/>
                  <a:pt x="2745" y="409"/>
                  <a:pt x="2668" y="482"/>
                </a:cubicBezTo>
                <a:cubicBezTo>
                  <a:pt x="2360" y="774"/>
                  <a:pt x="2010" y="1034"/>
                  <a:pt x="1627" y="1253"/>
                </a:cubicBezTo>
                <a:cubicBezTo>
                  <a:pt x="1244" y="1473"/>
                  <a:pt x="827" y="1651"/>
                  <a:pt x="388" y="1783"/>
                </a:cubicBezTo>
                <a:cubicBezTo>
                  <a:pt x="261" y="1821"/>
                  <a:pt x="131" y="1855"/>
                  <a:pt x="0" y="1885"/>
                </a:cubicBezTo>
                <a:cubicBezTo>
                  <a:pt x="0" y="2030"/>
                  <a:pt x="0" y="2030"/>
                  <a:pt x="0" y="2030"/>
                </a:cubicBezTo>
                <a:cubicBezTo>
                  <a:pt x="148" y="2016"/>
                  <a:pt x="295" y="1998"/>
                  <a:pt x="442" y="1974"/>
                </a:cubicBezTo>
                <a:cubicBezTo>
                  <a:pt x="913" y="1898"/>
                  <a:pt x="1379" y="1769"/>
                  <a:pt x="1824" y="1589"/>
                </a:cubicBezTo>
                <a:cubicBezTo>
                  <a:pt x="2269" y="1409"/>
                  <a:pt x="2693" y="1177"/>
                  <a:pt x="3083" y="900"/>
                </a:cubicBezTo>
                <a:cubicBezTo>
                  <a:pt x="3181" y="831"/>
                  <a:pt x="3276" y="759"/>
                  <a:pt x="3369" y="684"/>
                </a:cubicBezTo>
                <a:cubicBezTo>
                  <a:pt x="3416" y="646"/>
                  <a:pt x="3461" y="608"/>
                  <a:pt x="3507" y="570"/>
                </a:cubicBezTo>
                <a:cubicBezTo>
                  <a:pt x="3531" y="549"/>
                  <a:pt x="3531" y="549"/>
                  <a:pt x="3531" y="549"/>
                </a:cubicBezTo>
                <a:cubicBezTo>
                  <a:pt x="3566" y="519"/>
                  <a:pt x="3566" y="519"/>
                  <a:pt x="3566" y="519"/>
                </a:cubicBezTo>
                <a:cubicBezTo>
                  <a:pt x="3674" y="607"/>
                  <a:pt x="3674" y="607"/>
                  <a:pt x="3674" y="607"/>
                </a:cubicBezTo>
                <a:cubicBezTo>
                  <a:pt x="3576" y="8"/>
                  <a:pt x="3576" y="8"/>
                  <a:pt x="3576" y="8"/>
                </a:cubicBezTo>
                <a:cubicBezTo>
                  <a:pt x="2931" y="0"/>
                  <a:pt x="2931" y="0"/>
                  <a:pt x="2931" y="0"/>
                </a:cubicBezTo>
              </a:path>
            </a:pathLst>
          </a:cu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>
                  <a:alpha val="0"/>
                </a:schemeClr>
              </a:gs>
              <a:gs pos="48000">
                <a:schemeClr val="bg1">
                  <a:lumMod val="85000"/>
                </a:schemeClr>
              </a:gs>
            </a:gsLst>
            <a:lin ang="162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Ⅶ.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27476" y="525886"/>
            <a:ext cx="7583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Jump up to be a leading Company in the world 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Vision of SH PAC 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9" name="자유형 88"/>
          <p:cNvSpPr/>
          <p:nvPr/>
        </p:nvSpPr>
        <p:spPr>
          <a:xfrm>
            <a:off x="639142" y="3059879"/>
            <a:ext cx="9504000" cy="0"/>
          </a:xfrm>
          <a:custGeom>
            <a:avLst/>
            <a:gdLst>
              <a:gd name="connsiteX0" fmla="*/ 0 w 9194800"/>
              <a:gd name="connsiteY0" fmla="*/ 0 h 0"/>
              <a:gd name="connsiteX1" fmla="*/ 9194800 w 9194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94800">
                <a:moveTo>
                  <a:pt x="0" y="0"/>
                </a:moveTo>
                <a:lnTo>
                  <a:pt x="919480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TextBox 89"/>
          <p:cNvSpPr txBox="1"/>
          <p:nvPr/>
        </p:nvSpPr>
        <p:spPr>
          <a:xfrm>
            <a:off x="260350" y="2298700"/>
            <a:ext cx="1500336" cy="663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3600" b="1" i="1" spc="-165" dirty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75000"/>
                        <a:alpha val="42000"/>
                      </a:schemeClr>
                    </a:gs>
                  </a:gsLst>
                  <a:lin ang="0" scaled="1"/>
                  <a:tileRect/>
                </a:gra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AS-is</a:t>
            </a:r>
            <a:endParaRPr lang="ko-KR" altLang="en-US" sz="3600" b="1" i="1" spc="-165" dirty="0"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75000"/>
                      <a:alpha val="42000"/>
                    </a:schemeClr>
                  </a:gs>
                </a:gsLst>
                <a:lin ang="0" scaled="1"/>
                <a:tileRect/>
              </a:gra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937477" y="2298700"/>
            <a:ext cx="1500336" cy="663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3600" b="1" i="1" spc="-165" dirty="0"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74000">
                      <a:schemeClr val="bg1">
                        <a:lumMod val="65000"/>
                      </a:schemeClr>
                    </a:gs>
                  </a:gsLst>
                  <a:lin ang="0" scaled="1"/>
                  <a:tileRect/>
                </a:gra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To-be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-76776" y="3206571"/>
            <a:ext cx="1437737" cy="25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2015</a:t>
            </a: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736873" y="3206571"/>
            <a:ext cx="1437737" cy="25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2018</a:t>
            </a: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622132" y="3206571"/>
            <a:ext cx="1437737" cy="41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2019</a:t>
            </a:r>
          </a:p>
          <a:p>
            <a:pPr algn="ctr">
              <a:buClr>
                <a:srgbClr val="800000"/>
              </a:buClr>
            </a:pP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7" name="타원 96"/>
          <p:cNvSpPr/>
          <p:nvPr/>
        </p:nvSpPr>
        <p:spPr>
          <a:xfrm>
            <a:off x="565456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sp>
        <p:nvSpPr>
          <p:cNvPr id="101" name="타원 100"/>
          <p:cNvSpPr/>
          <p:nvPr/>
        </p:nvSpPr>
        <p:spPr>
          <a:xfrm>
            <a:off x="8254836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sp>
        <p:nvSpPr>
          <p:cNvPr id="102" name="타원 101"/>
          <p:cNvSpPr/>
          <p:nvPr/>
        </p:nvSpPr>
        <p:spPr>
          <a:xfrm>
            <a:off x="10134318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00000">
            <a:off x="5492516" y="748028"/>
            <a:ext cx="1435229" cy="1596508"/>
          </a:xfrm>
          <a:prstGeom prst="rect">
            <a:avLst/>
          </a:prstGeom>
        </p:spPr>
      </p:pic>
      <p:grpSp>
        <p:nvGrpSpPr>
          <p:cNvPr id="41" name="그룹 40"/>
          <p:cNvGrpSpPr/>
          <p:nvPr/>
        </p:nvGrpSpPr>
        <p:grpSpPr>
          <a:xfrm>
            <a:off x="498475" y="3849458"/>
            <a:ext cx="9720263" cy="3149879"/>
            <a:chOff x="498475" y="3849458"/>
            <a:chExt cx="9720263" cy="3149879"/>
          </a:xfrm>
        </p:grpSpPr>
        <p:sp>
          <p:nvSpPr>
            <p:cNvPr id="42" name="양쪽 모서리가 둥근 사각형 41"/>
            <p:cNvSpPr/>
            <p:nvPr/>
          </p:nvSpPr>
          <p:spPr>
            <a:xfrm rot="16200000">
              <a:off x="5191550" y="1957581"/>
              <a:ext cx="543026" cy="951135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6000">
                  <a:srgbClr val="F9F9F9">
                    <a:alpha val="68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15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43" name="양쪽 모서리가 둥근 사각형 42"/>
            <p:cNvSpPr/>
            <p:nvPr/>
          </p:nvSpPr>
          <p:spPr>
            <a:xfrm rot="16200000">
              <a:off x="5205001" y="26686"/>
              <a:ext cx="516123" cy="951135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21000">
                  <a:schemeClr val="bg1">
                    <a:alpha val="0"/>
                  </a:schemeClr>
                </a:gs>
                <a:gs pos="55000">
                  <a:srgbClr val="F9F9F9">
                    <a:alpha val="68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15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44" name="양쪽 모서리가 둥근 사각형 43"/>
            <p:cNvSpPr/>
            <p:nvPr/>
          </p:nvSpPr>
          <p:spPr>
            <a:xfrm rot="16200000">
              <a:off x="5205001" y="-648156"/>
              <a:ext cx="516123" cy="951135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5000">
                  <a:schemeClr val="bg1">
                    <a:alpha val="0"/>
                  </a:schemeClr>
                </a:gs>
                <a:gs pos="36000">
                  <a:srgbClr val="F9F9F9">
                    <a:alpha val="68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15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87" name="타원 86"/>
            <p:cNvSpPr/>
            <p:nvPr/>
          </p:nvSpPr>
          <p:spPr>
            <a:xfrm>
              <a:off x="498475" y="3871013"/>
              <a:ext cx="478925" cy="489420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09199" y="3943436"/>
              <a:ext cx="103923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573PPM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732659" y="3905336"/>
              <a:ext cx="166484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Continuous Improvement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838404" y="3943436"/>
              <a:ext cx="30326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Zero PPM for 200</a:t>
              </a:r>
              <a:endParaRPr lang="ko-KR" altLang="en-US" sz="13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85" name="타원 84"/>
            <p:cNvSpPr/>
            <p:nvPr/>
          </p:nvSpPr>
          <p:spPr>
            <a:xfrm>
              <a:off x="498475" y="4543350"/>
              <a:ext cx="478925" cy="489420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56799" y="4615358"/>
              <a:ext cx="150704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Competitiveness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32659" y="4479911"/>
              <a:ext cx="1664841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Cost Reduction </a:t>
              </a:r>
            </a:p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Improve the productivity</a:t>
              </a:r>
              <a:endParaRPr lang="ko-KR" altLang="en-US" sz="13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838404" y="4615358"/>
              <a:ext cx="30326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BEST PRICE</a:t>
              </a:r>
            </a:p>
          </p:txBody>
        </p:sp>
        <p:sp>
          <p:nvSpPr>
            <p:cNvPr id="62" name="양쪽 모서리가 둥근 사각형 61"/>
            <p:cNvSpPr/>
            <p:nvPr/>
          </p:nvSpPr>
          <p:spPr>
            <a:xfrm rot="16200000">
              <a:off x="4923461" y="975347"/>
              <a:ext cx="1079203" cy="951135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20000">
                  <a:schemeClr val="bg1">
                    <a:alpha val="0"/>
                  </a:schemeClr>
                </a:gs>
                <a:gs pos="47000">
                  <a:srgbClr val="F9F9F9">
                    <a:alpha val="68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15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83" name="타원 82"/>
            <p:cNvSpPr/>
            <p:nvPr/>
          </p:nvSpPr>
          <p:spPr>
            <a:xfrm>
              <a:off x="498475" y="5210472"/>
              <a:ext cx="478925" cy="489420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68436" y="5320580"/>
              <a:ext cx="152076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US(3)·EU(2)</a:t>
              </a: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·</a:t>
              </a: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JP(3)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580259" y="5481550"/>
              <a:ext cx="194741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Global Network</a:t>
              </a:r>
              <a:endParaRPr lang="ko-KR" altLang="en-US" sz="13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543129" y="5215805"/>
              <a:ext cx="362322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Global Supply Chain Global production </a:t>
              </a:r>
              <a:r>
                <a:rPr lang="en-US" altLang="ko-KR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(CHINA, INDIA)</a:t>
              </a:r>
            </a:p>
          </p:txBody>
        </p:sp>
        <p:sp>
          <p:nvSpPr>
            <p:cNvPr id="81" name="타원 80"/>
            <p:cNvSpPr/>
            <p:nvPr/>
          </p:nvSpPr>
          <p:spPr>
            <a:xfrm>
              <a:off x="498475" y="5839494"/>
              <a:ext cx="478925" cy="489420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09199" y="5882927"/>
              <a:ext cx="103923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100%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543129" y="5595850"/>
              <a:ext cx="362322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VMI for the all customers</a:t>
              </a:r>
              <a:endParaRPr lang="ko-KR" altLang="en-US" sz="13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543129" y="5971951"/>
              <a:ext cx="362322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Onsite production support</a:t>
              </a:r>
              <a:endParaRPr lang="ko-KR" altLang="en-US" sz="13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9" name="타원 78"/>
            <p:cNvSpPr/>
            <p:nvPr/>
          </p:nvSpPr>
          <p:spPr>
            <a:xfrm>
              <a:off x="498475" y="6466482"/>
              <a:ext cx="478925" cy="489420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99649" y="6506894"/>
              <a:ext cx="14419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Management for customer oriented</a:t>
              </a:r>
              <a:endParaRPr lang="ko-KR" altLang="en-US" sz="13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079749" y="6554519"/>
              <a:ext cx="307657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ISO, AEO, Global management</a:t>
              </a:r>
              <a:endParaRPr lang="ko-KR" altLang="en-US" sz="13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543129" y="6451270"/>
              <a:ext cx="362322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Securing Competitiveness as AEO Company</a:t>
              </a:r>
            </a:p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·Efficient process, Quick decision, lean organization</a:t>
              </a:r>
              <a:endParaRPr lang="ko-KR" altLang="en-US" sz="13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580259" y="5710150"/>
              <a:ext cx="1947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600" b="1" i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Actions!</a:t>
              </a:r>
              <a:endParaRPr lang="ko-KR" altLang="en-US" sz="16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985406" y="3206571"/>
            <a:ext cx="1437737" cy="25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2016</a:t>
            </a: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843332" y="3206571"/>
            <a:ext cx="1437737" cy="25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2017</a:t>
            </a: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9" name="타원 98"/>
          <p:cNvSpPr/>
          <p:nvPr/>
        </p:nvSpPr>
        <p:spPr>
          <a:xfrm>
            <a:off x="4476821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sp>
        <p:nvSpPr>
          <p:cNvPr id="98" name="타원 97"/>
          <p:cNvSpPr/>
          <p:nvPr/>
        </p:nvSpPr>
        <p:spPr>
          <a:xfrm>
            <a:off x="2635438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sp>
        <p:nvSpPr>
          <p:cNvPr id="100" name="타원 99"/>
          <p:cNvSpPr/>
          <p:nvPr/>
        </p:nvSpPr>
        <p:spPr>
          <a:xfrm>
            <a:off x="6375353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31" y="3930626"/>
            <a:ext cx="335309" cy="296291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498557" y="3206571"/>
            <a:ext cx="1437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2020</a:t>
            </a: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cxnSp>
        <p:nvCxnSpPr>
          <p:cNvPr id="63" name="직선 연결선 62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7549" y="1903920"/>
            <a:ext cx="8424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517">
              <a:lnSpc>
                <a:spcPct val="120000"/>
              </a:lnSpc>
            </a:pPr>
            <a:r>
              <a:rPr lang="en-US" altLang="ko-KR" sz="2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명조" panose="02020603020101020101" pitchFamily="18" charset="-127"/>
                <a:ea typeface="나눔명조" panose="02020603020101020101" pitchFamily="18" charset="-127"/>
              </a:rPr>
              <a:t>Globalization of the products by consistent developing technology !</a:t>
            </a:r>
          </a:p>
          <a:p>
            <a:pPr algn="ctr" defTabSz="1028517">
              <a:lnSpc>
                <a:spcPct val="120000"/>
              </a:lnSpc>
            </a:pPr>
            <a:r>
              <a:rPr lang="en-US" altLang="ko-KR" sz="2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명조" panose="02020603020101020101" pitchFamily="18" charset="-127"/>
                <a:ea typeface="나눔명조" panose="02020603020101020101" pitchFamily="18" charset="-127"/>
              </a:rPr>
              <a:t>Korean Top-ranking company leads the New generation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4300171" y="2937039"/>
            <a:ext cx="2015270" cy="412264"/>
            <a:chOff x="1173163" y="2478086"/>
            <a:chExt cx="2987673" cy="611187"/>
          </a:xfrm>
          <a:effectLst>
            <a:reflection blurRad="6350" stA="10000" endPos="55000" dir="5400000" sy="-100000" algn="bl" rotWithShape="0"/>
          </a:effectLst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700213" y="2486022"/>
              <a:ext cx="609599" cy="587373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gradFill>
              <a:gsLst>
                <a:gs pos="100000">
                  <a:srgbClr val="D42423"/>
                </a:gs>
                <a:gs pos="0">
                  <a:srgbClr val="920000"/>
                </a:gs>
              </a:gsLst>
              <a:lin ang="16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570287" y="2478086"/>
              <a:ext cx="590549" cy="611187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gradFill>
              <a:gsLst>
                <a:gs pos="100000">
                  <a:srgbClr val="D42423"/>
                </a:gs>
                <a:gs pos="0">
                  <a:srgbClr val="920000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941637" y="2481259"/>
              <a:ext cx="598488" cy="592137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gradFill>
              <a:gsLst>
                <a:gs pos="100000">
                  <a:srgbClr val="D42423"/>
                </a:gs>
                <a:gs pos="0">
                  <a:srgbClr val="920000"/>
                </a:gs>
              </a:gsLst>
              <a:lin ang="16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463800" y="2486024"/>
              <a:ext cx="617538" cy="587374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gradFill>
              <a:gsLst>
                <a:gs pos="100000">
                  <a:srgbClr val="D42423"/>
                </a:gs>
                <a:gs pos="0">
                  <a:srgbClr val="920000"/>
                </a:gs>
              </a:gsLst>
              <a:lin ang="16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173163" y="2486025"/>
              <a:ext cx="590549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gradFill>
              <a:gsLst>
                <a:gs pos="100000">
                  <a:srgbClr val="D42423"/>
                </a:gs>
                <a:gs pos="0">
                  <a:srgbClr val="920000"/>
                </a:gs>
              </a:gsLst>
              <a:lin ang="16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44466" y="4379210"/>
            <a:ext cx="3850481" cy="519021"/>
          </a:xfrm>
          <a:prstGeom prst="rect">
            <a:avLst/>
          </a:prstGeom>
          <a:effectLst>
            <a:reflection blurRad="6350" stA="9000" endPos="28000" dir="5400000" sy="-100000" algn="bl" rotWithShape="0"/>
          </a:effectLst>
        </p:spPr>
      </p:pic>
      <p:cxnSp>
        <p:nvCxnSpPr>
          <p:cNvPr id="23" name="직선 연결선 22"/>
          <p:cNvCxnSpPr/>
          <p:nvPr/>
        </p:nvCxnSpPr>
        <p:spPr>
          <a:xfrm>
            <a:off x="5345906" y="3552825"/>
            <a:ext cx="0" cy="942975"/>
          </a:xfrm>
          <a:prstGeom prst="line">
            <a:avLst/>
          </a:prstGeom>
          <a:ln>
            <a:solidFill>
              <a:srgbClr val="D42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86" y="7058794"/>
            <a:ext cx="4712616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오른쪽 화살표 245"/>
          <p:cNvSpPr/>
          <p:nvPr/>
        </p:nvSpPr>
        <p:spPr>
          <a:xfrm>
            <a:off x="593091" y="1691632"/>
            <a:ext cx="9693910" cy="252000"/>
          </a:xfrm>
          <a:prstGeom prst="rightArrow">
            <a:avLst>
              <a:gd name="adj1" fmla="val 99999"/>
              <a:gd name="adj2" fmla="val 60294"/>
            </a:avLst>
          </a:prstGeom>
          <a:gradFill flip="none" rotWithShape="1">
            <a:gsLst>
              <a:gs pos="0">
                <a:srgbClr val="D42423">
                  <a:alpha val="0"/>
                </a:srgbClr>
              </a:gs>
              <a:gs pos="40000">
                <a:srgbClr val="D42423">
                  <a:alpha val="70000"/>
                </a:srgbClr>
              </a:gs>
              <a:gs pos="100000">
                <a:srgbClr val="D42423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solidFill>
                <a:prstClr val="white"/>
              </a:solidFill>
              <a:latin typeface="KoPub돋움체 Medium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247" name="모서리가 둥근 직사각형 246"/>
          <p:cNvSpPr>
            <a:spLocks noChangeAspect="1"/>
          </p:cNvSpPr>
          <p:nvPr/>
        </p:nvSpPr>
        <p:spPr>
          <a:xfrm rot="10800000">
            <a:off x="6214264" y="1691632"/>
            <a:ext cx="1520111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42423">
                  <a:alpha val="0"/>
                </a:srgbClr>
              </a:gs>
              <a:gs pos="40000">
                <a:srgbClr val="D42423">
                  <a:alpha val="90000"/>
                </a:srgbClr>
              </a:gs>
              <a:gs pos="100000">
                <a:srgbClr val="D42423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 dirty="0">
              <a:solidFill>
                <a:prstClr val="white"/>
              </a:solidFill>
              <a:latin typeface="KoPub돋움체 Medium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248" name="모서리가 둥근 직사각형 247"/>
          <p:cNvSpPr>
            <a:spLocks noChangeAspect="1"/>
          </p:cNvSpPr>
          <p:nvPr/>
        </p:nvSpPr>
        <p:spPr>
          <a:xfrm rot="10800000">
            <a:off x="2233602" y="1691632"/>
            <a:ext cx="1520111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42423">
                  <a:alpha val="0"/>
                </a:srgbClr>
              </a:gs>
              <a:gs pos="40000">
                <a:srgbClr val="D42423">
                  <a:alpha val="20000"/>
                </a:srgbClr>
              </a:gs>
              <a:gs pos="100000">
                <a:srgbClr val="D42423">
                  <a:alpha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 dirty="0">
              <a:solidFill>
                <a:prstClr val="white"/>
              </a:solidFill>
              <a:latin typeface="KoPub돋움체 Medium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249" name="모서리가 둥근 직사각형 248"/>
          <p:cNvSpPr>
            <a:spLocks noChangeAspect="1"/>
          </p:cNvSpPr>
          <p:nvPr/>
        </p:nvSpPr>
        <p:spPr>
          <a:xfrm rot="10800000">
            <a:off x="4223933" y="1691632"/>
            <a:ext cx="1520111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42423">
                  <a:alpha val="0"/>
                </a:srgbClr>
              </a:gs>
              <a:gs pos="40000">
                <a:srgbClr val="D42423">
                  <a:alpha val="50000"/>
                </a:srgbClr>
              </a:gs>
              <a:gs pos="100000">
                <a:srgbClr val="D42423">
                  <a:alpha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 dirty="0">
              <a:solidFill>
                <a:prstClr val="white"/>
              </a:solidFill>
              <a:latin typeface="KoPub돋움체 Medium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250" name="모서리가 둥근 직사각형 249"/>
          <p:cNvSpPr>
            <a:spLocks noChangeAspect="1"/>
          </p:cNvSpPr>
          <p:nvPr/>
        </p:nvSpPr>
        <p:spPr>
          <a:xfrm rot="10800000">
            <a:off x="8204596" y="1691632"/>
            <a:ext cx="1520111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42423">
                  <a:alpha val="0"/>
                </a:srgbClr>
              </a:gs>
              <a:gs pos="40000">
                <a:srgbClr val="D42423">
                  <a:alpha val="87000"/>
                </a:srgbClr>
              </a:gs>
              <a:gs pos="100000">
                <a:srgbClr val="D42423">
                  <a:lumMod val="9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 dirty="0">
              <a:solidFill>
                <a:prstClr val="white"/>
              </a:solidFill>
              <a:latin typeface="KoPub돋움체 Medium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254" name="직사각형 253"/>
          <p:cNvSpPr/>
          <p:nvPr/>
        </p:nvSpPr>
        <p:spPr>
          <a:xfrm>
            <a:off x="337867" y="2943977"/>
            <a:ext cx="544773" cy="23479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333300"/>
            </a:solidFill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73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76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78</a:t>
            </a:r>
            <a:endParaRPr lang="ko-KR" altLang="en-US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55" name="직사각형 254"/>
          <p:cNvSpPr/>
          <p:nvPr/>
        </p:nvSpPr>
        <p:spPr>
          <a:xfrm>
            <a:off x="626448" y="2943976"/>
            <a:ext cx="1695068" cy="3113923"/>
          </a:xfrm>
          <a:prstGeom prst="rect">
            <a:avLst/>
          </a:prstGeom>
          <a:noFill/>
          <a:ln>
            <a:noFill/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Establishment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Shin Hung Hard Chromium Plating Industry Co</a:t>
            </a:r>
          </a:p>
          <a:p>
            <a:pPr marL="133317">
              <a:buClr>
                <a:srgbClr val="800000"/>
              </a:buClr>
            </a:pP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Supplier registered for KASCO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(The matrix of the current KIA) 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PISTON ROD for two wheeled vehicle</a:t>
            </a:r>
          </a:p>
          <a:p>
            <a:pPr marL="133317">
              <a:buClr>
                <a:srgbClr val="800000"/>
              </a:buClr>
            </a:pP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Re-named Shin Hung Precision Machinery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--- · Established consistent production system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Machining</a:t>
            </a:r>
          </a:p>
          <a:p>
            <a:pPr marL="133317">
              <a:buClr>
                <a:srgbClr val="800000"/>
              </a:buClr>
            </a:pP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→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grinding</a:t>
            </a:r>
          </a:p>
          <a:p>
            <a:pPr marL="133317">
              <a:buClr>
                <a:srgbClr val="800000"/>
              </a:buClr>
            </a:pP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→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plating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start-up the production of two wheeled vehicle</a:t>
            </a:r>
            <a:endParaRPr lang="ko-KR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56" name="직사각형 255"/>
          <p:cNvSpPr/>
          <p:nvPr/>
        </p:nvSpPr>
        <p:spPr>
          <a:xfrm>
            <a:off x="2292206" y="2943982"/>
            <a:ext cx="544773" cy="38695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333300"/>
            </a:solidFill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80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85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87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88</a:t>
            </a:r>
          </a:p>
        </p:txBody>
      </p:sp>
      <p:sp>
        <p:nvSpPr>
          <p:cNvPr id="257" name="직사각형 256"/>
          <p:cNvSpPr/>
          <p:nvPr/>
        </p:nvSpPr>
        <p:spPr>
          <a:xfrm>
            <a:off x="2580788" y="2943978"/>
            <a:ext cx="1805303" cy="4389152"/>
          </a:xfrm>
          <a:prstGeom prst="rect">
            <a:avLst/>
          </a:prstGeom>
          <a:noFill/>
          <a:ln>
            <a:noFill/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Localized Production of </a:t>
            </a:r>
            <a:r>
              <a:rPr lang="en-US" altLang="ko-KR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Automible</a:t>
            </a:r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Parts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developed </a:t>
            </a:r>
            <a:r>
              <a:rPr lang="en-US" altLang="ko-KR" sz="1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 kinds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of parts including Brake piston </a:t>
            </a: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Established mass production system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400K/month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Approved with the systematization </a:t>
            </a:r>
            <a:r>
              <a:rPr lang="en-US" altLang="ko-KR" sz="1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automobile parts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business from KIA</a:t>
            </a:r>
          </a:p>
          <a:p>
            <a:pPr marL="133317">
              <a:buClr>
                <a:srgbClr val="800000"/>
              </a:buClr>
            </a:pP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Introduced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TQC 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Nominated as a small and medium enterprise practicing modernization(‘86)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Produced the </a:t>
            </a:r>
            <a:r>
              <a:rPr lang="en-US" altLang="ko-KR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Cyld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Rod for forklift &amp; heavy </a:t>
            </a:r>
            <a:r>
              <a:rPr lang="en-US" altLang="ko-KR" sz="1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machinery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Selected as a leading company of technology</a:t>
            </a:r>
          </a:p>
          <a:p>
            <a:pPr marL="133317">
              <a:buClr>
                <a:srgbClr val="800000"/>
              </a:buClr>
            </a:pP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Acquired 1st grade as the quality management of factory.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Won grand prize as </a:t>
            </a:r>
            <a:r>
              <a:rPr lang="en-US" altLang="ko-KR" sz="1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an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outstanding cooperative company of KIA</a:t>
            </a:r>
          </a:p>
          <a:p>
            <a:pPr marL="347636" indent="-54002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ko-KR" altLang="en-US" sz="1100" b="1" spc="-11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pPr marL="347636" indent="-54002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n-US" altLang="ko-KR" sz="1100" spc="-11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258" name="직선 화살표 연결선 257"/>
          <p:cNvCxnSpPr/>
          <p:nvPr/>
        </p:nvCxnSpPr>
        <p:spPr>
          <a:xfrm>
            <a:off x="647947" y="1824318"/>
            <a:ext cx="9456941" cy="0"/>
          </a:xfrm>
          <a:prstGeom prst="straightConnector1">
            <a:avLst/>
          </a:prstGeom>
          <a:noFill/>
          <a:ln w="15875" cap="flat" cmpd="sng" algn="ctr">
            <a:gradFill flip="none" rotWithShape="1">
              <a:gsLst>
                <a:gs pos="0">
                  <a:srgbClr val="D42423"/>
                </a:gs>
                <a:gs pos="60000">
                  <a:srgbClr val="D42423">
                    <a:lumMod val="30000"/>
                    <a:lumOff val="7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259" name="TextBox 258"/>
          <p:cNvSpPr txBox="1"/>
          <p:nvPr/>
        </p:nvSpPr>
        <p:spPr>
          <a:xfrm>
            <a:off x="159513" y="1304043"/>
            <a:ext cx="985169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ko-KR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Business  of the Rod</a:t>
            </a:r>
          </a:p>
          <a:p>
            <a:r>
              <a:rPr lang="en-US" altLang="ko-KR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(43years)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4128299" y="2083004"/>
            <a:ext cx="78202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ko-KR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Business of the cylinder (25years)</a:t>
            </a:r>
          </a:p>
        </p:txBody>
      </p:sp>
      <p:sp>
        <p:nvSpPr>
          <p:cNvPr id="261" name="직사각형 260"/>
          <p:cNvSpPr/>
          <p:nvPr/>
        </p:nvSpPr>
        <p:spPr>
          <a:xfrm>
            <a:off x="4344373" y="2943982"/>
            <a:ext cx="544773" cy="38695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333300"/>
            </a:solidFill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90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93</a:t>
            </a:r>
          </a:p>
          <a:p>
            <a:pPr marL="133317">
              <a:buClr>
                <a:srgbClr val="800000"/>
              </a:buClr>
            </a:pPr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95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97</a:t>
            </a:r>
          </a:p>
        </p:txBody>
      </p:sp>
      <p:sp>
        <p:nvSpPr>
          <p:cNvPr id="262" name="직사각형 261"/>
          <p:cNvSpPr/>
          <p:nvPr/>
        </p:nvSpPr>
        <p:spPr>
          <a:xfrm>
            <a:off x="4642482" y="2943982"/>
            <a:ext cx="1650173" cy="3869573"/>
          </a:xfrm>
          <a:prstGeom prst="rect">
            <a:avLst/>
          </a:prstGeom>
          <a:noFill/>
          <a:ln>
            <a:noFill/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Began manufacturing our own hydraulic cylinders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selected as a promising leading technology enterprise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Began manufacturing hydraulic cylinder of Special car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Moved our manufacturing facility to 3rd JANG-LIM (‘91)</a:t>
            </a:r>
          </a:p>
          <a:p>
            <a:pPr marL="133317">
              <a:buClr>
                <a:srgbClr val="800000"/>
              </a:buClr>
            </a:pP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Changed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corporation of </a:t>
            </a:r>
            <a:r>
              <a:rPr lang="en-US" altLang="ko-KR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Shinhung</a:t>
            </a:r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precision machinery</a:t>
            </a: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Separated department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ROD business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en-US" altLang="ko-KR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Janglim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en-US" altLang="ko-KR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Cyld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business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en-US" altLang="ko-KR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Gimhae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Acquired ISO certification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(ISO9001)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Selected as promising export company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Selected as outstanding CMHA cooperative company</a:t>
            </a: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263" name="그룹 262"/>
          <p:cNvGrpSpPr/>
          <p:nvPr/>
        </p:nvGrpSpPr>
        <p:grpSpPr>
          <a:xfrm>
            <a:off x="1157886" y="1237403"/>
            <a:ext cx="771445" cy="648814"/>
            <a:chOff x="1623026" y="1072303"/>
            <a:chExt cx="771445" cy="648814"/>
          </a:xfrm>
        </p:grpSpPr>
        <p:sp>
          <p:nvSpPr>
            <p:cNvPr id="264" name="타원 263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265" name="그룹 264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266" name="직선 연결선 265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" name="그룹 266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268" name="양쪽 모서리가 둥근 사각형 267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269" name="TextBox 268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Foundation</a:t>
                  </a:r>
                </a:p>
              </p:txBody>
            </p:sp>
          </p:grpSp>
        </p:grpSp>
      </p:grpSp>
      <p:grpSp>
        <p:nvGrpSpPr>
          <p:cNvPr id="270" name="그룹 269"/>
          <p:cNvGrpSpPr/>
          <p:nvPr/>
        </p:nvGrpSpPr>
        <p:grpSpPr>
          <a:xfrm>
            <a:off x="517017" y="1698318"/>
            <a:ext cx="252000" cy="252000"/>
            <a:chOff x="374142" y="1660218"/>
            <a:chExt cx="252000" cy="252000"/>
          </a:xfrm>
        </p:grpSpPr>
        <p:sp>
          <p:nvSpPr>
            <p:cNvPr id="271" name="타원 270"/>
            <p:cNvSpPr/>
            <p:nvPr/>
          </p:nvSpPr>
          <p:spPr>
            <a:xfrm>
              <a:off x="374142" y="1660218"/>
              <a:ext cx="252000" cy="2520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D4242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>
                <a:solidFill>
                  <a:prstClr val="white"/>
                </a:solidFill>
                <a:latin typeface="KoPub돋움체 Medium" panose="02020603020101020101" pitchFamily="18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2" name="타원 271"/>
            <p:cNvSpPr/>
            <p:nvPr/>
          </p:nvSpPr>
          <p:spPr>
            <a:xfrm>
              <a:off x="428142" y="1714218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273" name="그룹 272"/>
          <p:cNvGrpSpPr/>
          <p:nvPr/>
        </p:nvGrpSpPr>
        <p:grpSpPr>
          <a:xfrm>
            <a:off x="2969063" y="1237403"/>
            <a:ext cx="771445" cy="648814"/>
            <a:chOff x="1623026" y="1072303"/>
            <a:chExt cx="771445" cy="648814"/>
          </a:xfrm>
        </p:grpSpPr>
        <p:sp>
          <p:nvSpPr>
            <p:cNvPr id="274" name="타원 273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275" name="그룹 274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276" name="직선 연결선 275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" name="그룹 276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278" name="양쪽 모서리가 둥근 사각형 277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279" name="TextBox 278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Introduction</a:t>
                  </a:r>
                </a:p>
              </p:txBody>
            </p:sp>
          </p:grpSp>
        </p:grpSp>
      </p:grpSp>
      <p:grpSp>
        <p:nvGrpSpPr>
          <p:cNvPr id="280" name="그룹 279"/>
          <p:cNvGrpSpPr/>
          <p:nvPr/>
        </p:nvGrpSpPr>
        <p:grpSpPr>
          <a:xfrm>
            <a:off x="4949849" y="1237403"/>
            <a:ext cx="771445" cy="648814"/>
            <a:chOff x="1623026" y="1072303"/>
            <a:chExt cx="771445" cy="648814"/>
          </a:xfrm>
        </p:grpSpPr>
        <p:sp>
          <p:nvSpPr>
            <p:cNvPr id="281" name="타원 280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282" name="그룹 281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283" name="직선 연결선 282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4" name="그룹 283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285" name="양쪽 모서리가 둥근 사각형 284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286" name="TextBox 285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FF0000"/>
                      </a:solidFill>
                      <a:latin typeface="+mj-ea"/>
                    </a:rPr>
                    <a:t>Maturing</a:t>
                  </a:r>
                  <a:endParaRPr lang="ko-KR" altLang="en-US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FF0000"/>
                    </a:solidFill>
                    <a:latin typeface="+mj-ea"/>
                  </a:endParaRPr>
                </a:p>
              </p:txBody>
            </p:sp>
          </p:grpSp>
        </p:grpSp>
      </p:grpSp>
      <p:sp>
        <p:nvSpPr>
          <p:cNvPr id="287" name="직사각형 286"/>
          <p:cNvSpPr/>
          <p:nvPr/>
        </p:nvSpPr>
        <p:spPr>
          <a:xfrm>
            <a:off x="6331990" y="2943977"/>
            <a:ext cx="544773" cy="23479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333300"/>
            </a:solidFill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00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06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07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09</a:t>
            </a:r>
            <a:endParaRPr lang="ko-KR" altLang="en-US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89" name="직사각형 288"/>
          <p:cNvSpPr/>
          <p:nvPr/>
        </p:nvSpPr>
        <p:spPr>
          <a:xfrm>
            <a:off x="8314457" y="2976766"/>
            <a:ext cx="544773" cy="34684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rgbClr val="333300"/>
            </a:solidFill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11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13</a:t>
            </a:r>
          </a:p>
          <a:p>
            <a:pPr marL="133317">
              <a:buClr>
                <a:srgbClr val="800000"/>
              </a:buClr>
            </a:pPr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14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9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’15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321520" y="2976762"/>
            <a:ext cx="6000356" cy="4192388"/>
            <a:chOff x="2311995" y="2976762"/>
            <a:chExt cx="6000356" cy="4192388"/>
          </a:xfrm>
        </p:grpSpPr>
        <p:cxnSp>
          <p:nvCxnSpPr>
            <p:cNvPr id="291" name="직선 연결선 290"/>
            <p:cNvCxnSpPr/>
            <p:nvPr/>
          </p:nvCxnSpPr>
          <p:spPr>
            <a:xfrm rot="5400000">
              <a:off x="215801" y="5072956"/>
              <a:ext cx="4192388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직선 연결선 291"/>
            <p:cNvCxnSpPr/>
            <p:nvPr/>
          </p:nvCxnSpPr>
          <p:spPr>
            <a:xfrm rot="5400000">
              <a:off x="2247670" y="5072956"/>
              <a:ext cx="4192388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직선 연결선 292"/>
            <p:cNvCxnSpPr/>
            <p:nvPr/>
          </p:nvCxnSpPr>
          <p:spPr>
            <a:xfrm rot="5400000">
              <a:off x="4231914" y="5072956"/>
              <a:ext cx="4192388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직선 연결선 293"/>
            <p:cNvCxnSpPr/>
            <p:nvPr/>
          </p:nvCxnSpPr>
          <p:spPr>
            <a:xfrm rot="5400000">
              <a:off x="6216157" y="5072956"/>
              <a:ext cx="4192388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5" name="그룹 294"/>
          <p:cNvGrpSpPr/>
          <p:nvPr/>
        </p:nvGrpSpPr>
        <p:grpSpPr>
          <a:xfrm>
            <a:off x="337863" y="2598627"/>
            <a:ext cx="9165598" cy="281781"/>
            <a:chOff x="194987" y="2620848"/>
            <a:chExt cx="9165598" cy="281781"/>
          </a:xfrm>
        </p:grpSpPr>
        <p:sp>
          <p:nvSpPr>
            <p:cNvPr id="296" name="직사각형 295"/>
            <p:cNvSpPr/>
            <p:nvPr/>
          </p:nvSpPr>
          <p:spPr>
            <a:xfrm>
              <a:off x="194987" y="2620848"/>
              <a:ext cx="1189008" cy="2817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333300"/>
              </a:solidFill>
            </a:ln>
            <a:effectLst>
              <a:softEdge rad="977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cene3d>
                <a:camera prst="orthographicFront"/>
                <a:lightRig rig="threePt" dir="t"/>
              </a:scene3d>
              <a:sp3d extrusionH="6350"/>
            </a:bodyPr>
            <a:lstStyle/>
            <a:p>
              <a:pPr marL="133317">
                <a:buClr>
                  <a:srgbClr val="800000"/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1970’s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sp>
          <p:nvSpPr>
            <p:cNvPr id="297" name="직사각형 296"/>
            <p:cNvSpPr/>
            <p:nvPr/>
          </p:nvSpPr>
          <p:spPr>
            <a:xfrm>
              <a:off x="2139801" y="2620848"/>
              <a:ext cx="1189008" cy="2817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333300"/>
              </a:solidFill>
            </a:ln>
            <a:effectLst>
              <a:softEdge rad="977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cene3d>
                <a:camera prst="orthographicFront"/>
                <a:lightRig rig="threePt" dir="t"/>
              </a:scene3d>
              <a:sp3d extrusionH="6350"/>
            </a:bodyPr>
            <a:lstStyle/>
            <a:p>
              <a:pPr marL="133317">
                <a:buClr>
                  <a:srgbClr val="800000"/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1980’s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sp>
          <p:nvSpPr>
            <p:cNvPr id="298" name="직사각형 297"/>
            <p:cNvSpPr/>
            <p:nvPr/>
          </p:nvSpPr>
          <p:spPr>
            <a:xfrm>
              <a:off x="4201493" y="2620848"/>
              <a:ext cx="1189008" cy="2817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333300"/>
              </a:solidFill>
            </a:ln>
            <a:effectLst>
              <a:softEdge rad="977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cene3d>
                <a:camera prst="orthographicFront"/>
                <a:lightRig rig="threePt" dir="t"/>
              </a:scene3d>
              <a:sp3d extrusionH="6350"/>
            </a:bodyPr>
            <a:lstStyle/>
            <a:p>
              <a:pPr marL="133317">
                <a:buClr>
                  <a:srgbClr val="800000"/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1990’s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sp>
          <p:nvSpPr>
            <p:cNvPr id="299" name="직사각형 298"/>
            <p:cNvSpPr/>
            <p:nvPr/>
          </p:nvSpPr>
          <p:spPr>
            <a:xfrm>
              <a:off x="6189110" y="2620848"/>
              <a:ext cx="1189008" cy="2817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333300"/>
              </a:solidFill>
            </a:ln>
            <a:effectLst>
              <a:softEdge rad="977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cene3d>
                <a:camera prst="orthographicFront"/>
                <a:lightRig rig="threePt" dir="t"/>
              </a:scene3d>
              <a:sp3d extrusionH="6350"/>
            </a:bodyPr>
            <a:lstStyle/>
            <a:p>
              <a:pPr marL="133317">
                <a:buClr>
                  <a:srgbClr val="800000"/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2000’s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sp>
          <p:nvSpPr>
            <p:cNvPr id="300" name="직사각형 299"/>
            <p:cNvSpPr/>
            <p:nvPr/>
          </p:nvSpPr>
          <p:spPr>
            <a:xfrm>
              <a:off x="8171577" y="2620848"/>
              <a:ext cx="1189008" cy="2817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333300"/>
              </a:solidFill>
            </a:ln>
            <a:effectLst>
              <a:softEdge rad="977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cene3d>
                <a:camera prst="orthographicFront"/>
                <a:lightRig rig="threePt" dir="t"/>
              </a:scene3d>
              <a:sp3d extrusionH="6350"/>
            </a:bodyPr>
            <a:lstStyle/>
            <a:p>
              <a:pPr marL="133317">
                <a:buClr>
                  <a:srgbClr val="800000"/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2010’s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01" name="직사각형 300"/>
          <p:cNvSpPr/>
          <p:nvPr/>
        </p:nvSpPr>
        <p:spPr>
          <a:xfrm>
            <a:off x="8740719" y="2943982"/>
            <a:ext cx="1642421" cy="3869573"/>
          </a:xfrm>
          <a:prstGeom prst="rect">
            <a:avLst/>
          </a:prstGeom>
          <a:noFill/>
          <a:ln>
            <a:noFill/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Increased production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capacity </a:t>
            </a:r>
          </a:p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(25,000pcs/Month)</a:t>
            </a: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Expanded and Moved to </a:t>
            </a:r>
            <a:r>
              <a:rPr lang="en-US" altLang="ko-KR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Hwajeon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confirmed cylinder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manufacturing technology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by CAT</a:t>
            </a:r>
          </a:p>
          <a:p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30milion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dollars export award</a:t>
            </a:r>
          </a:p>
          <a:p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50million dollars export award</a:t>
            </a:r>
          </a:p>
          <a:p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Established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SH PAC JAPAN</a:t>
            </a:r>
            <a:endParaRPr lang="ko-KR" altLang="en-US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Won grand prize of Busan Industry management</a:t>
            </a:r>
          </a:p>
          <a:p>
            <a:pPr lvl="0"/>
            <a:endParaRPr lang="ko-KR" altLang="en-US" sz="1000" b="1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/>
            </a:endParaRPr>
          </a:p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Acquired AEO </a:t>
            </a:r>
            <a:r>
              <a:rPr lang="en-US" altLang="ko-KR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ceriification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as overall outstanding enterprise</a:t>
            </a:r>
            <a:endParaRPr lang="ko-KR" altLang="en-US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02" name="그룹 301"/>
          <p:cNvGrpSpPr/>
          <p:nvPr/>
        </p:nvGrpSpPr>
        <p:grpSpPr>
          <a:xfrm>
            <a:off x="4959395" y="1742217"/>
            <a:ext cx="771445" cy="620496"/>
            <a:chOff x="8587460" y="1704117"/>
            <a:chExt cx="771445" cy="620496"/>
          </a:xfrm>
        </p:grpSpPr>
        <p:grpSp>
          <p:nvGrpSpPr>
            <p:cNvPr id="303" name="그룹 302"/>
            <p:cNvGrpSpPr/>
            <p:nvPr/>
          </p:nvGrpSpPr>
          <p:grpSpPr>
            <a:xfrm>
              <a:off x="8587460" y="1779966"/>
              <a:ext cx="771445" cy="544647"/>
              <a:chOff x="1073697" y="1652966"/>
              <a:chExt cx="771445" cy="544647"/>
            </a:xfrm>
          </p:grpSpPr>
          <p:cxnSp>
            <p:nvCxnSpPr>
              <p:cNvPr id="305" name="직선 연결선 304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6" name="그룹 305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07" name="양쪽 모서리가 둥근 사각형 306"/>
                <p:cNvSpPr/>
                <p:nvPr/>
              </p:nvSpPr>
              <p:spPr>
                <a:xfrm>
                  <a:off x="2159212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08" name="TextBox 307"/>
                <p:cNvSpPr txBox="1"/>
                <p:nvPr/>
              </p:nvSpPr>
              <p:spPr>
                <a:xfrm>
                  <a:off x="2110145" y="3572166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Introduction</a:t>
                  </a:r>
                </a:p>
              </p:txBody>
            </p:sp>
          </p:grpSp>
        </p:grpSp>
        <p:sp>
          <p:nvSpPr>
            <p:cNvPr id="304" name="타원 303"/>
            <p:cNvSpPr/>
            <p:nvPr/>
          </p:nvSpPr>
          <p:spPr>
            <a:xfrm>
              <a:off x="8907797" y="1704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09" name="그룹 308"/>
          <p:cNvGrpSpPr/>
          <p:nvPr/>
        </p:nvGrpSpPr>
        <p:grpSpPr>
          <a:xfrm>
            <a:off x="5954561" y="1742217"/>
            <a:ext cx="771445" cy="620496"/>
            <a:chOff x="8587460" y="1704117"/>
            <a:chExt cx="771445" cy="620496"/>
          </a:xfrm>
        </p:grpSpPr>
        <p:grpSp>
          <p:nvGrpSpPr>
            <p:cNvPr id="310" name="그룹 309"/>
            <p:cNvGrpSpPr/>
            <p:nvPr/>
          </p:nvGrpSpPr>
          <p:grpSpPr>
            <a:xfrm>
              <a:off x="8587460" y="1779966"/>
              <a:ext cx="771445" cy="544647"/>
              <a:chOff x="1073697" y="1652966"/>
              <a:chExt cx="771445" cy="544647"/>
            </a:xfrm>
          </p:grpSpPr>
          <p:cxnSp>
            <p:nvCxnSpPr>
              <p:cNvPr id="312" name="직선 연결선 311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3" name="그룹 312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14" name="양쪽 모서리가 둥근 사각형 313"/>
                <p:cNvSpPr/>
                <p:nvPr/>
              </p:nvSpPr>
              <p:spPr>
                <a:xfrm>
                  <a:off x="2159212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15" name="TextBox 314"/>
                <p:cNvSpPr txBox="1"/>
                <p:nvPr/>
              </p:nvSpPr>
              <p:spPr>
                <a:xfrm>
                  <a:off x="2110145" y="3572166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Explore</a:t>
                  </a:r>
                </a:p>
              </p:txBody>
            </p:sp>
          </p:grpSp>
        </p:grpSp>
        <p:sp>
          <p:nvSpPr>
            <p:cNvPr id="311" name="타원 310"/>
            <p:cNvSpPr/>
            <p:nvPr/>
          </p:nvSpPr>
          <p:spPr>
            <a:xfrm>
              <a:off x="8907797" y="1704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16" name="그룹 315"/>
          <p:cNvGrpSpPr/>
          <p:nvPr/>
        </p:nvGrpSpPr>
        <p:grpSpPr>
          <a:xfrm>
            <a:off x="6949727" y="1742217"/>
            <a:ext cx="771445" cy="620496"/>
            <a:chOff x="8587460" y="1704117"/>
            <a:chExt cx="771445" cy="620496"/>
          </a:xfrm>
        </p:grpSpPr>
        <p:grpSp>
          <p:nvGrpSpPr>
            <p:cNvPr id="317" name="그룹 316"/>
            <p:cNvGrpSpPr/>
            <p:nvPr/>
          </p:nvGrpSpPr>
          <p:grpSpPr>
            <a:xfrm>
              <a:off x="8587460" y="1779966"/>
              <a:ext cx="771445" cy="544647"/>
              <a:chOff x="1073697" y="1652966"/>
              <a:chExt cx="771445" cy="544647"/>
            </a:xfrm>
          </p:grpSpPr>
          <p:cxnSp>
            <p:nvCxnSpPr>
              <p:cNvPr id="319" name="직선 연결선 318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0" name="그룹 319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21" name="양쪽 모서리가 둥근 사각형 320"/>
                <p:cNvSpPr/>
                <p:nvPr/>
              </p:nvSpPr>
              <p:spPr>
                <a:xfrm>
                  <a:off x="2159212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22" name="TextBox 321"/>
                <p:cNvSpPr txBox="1"/>
                <p:nvPr/>
              </p:nvSpPr>
              <p:spPr>
                <a:xfrm>
                  <a:off x="2110145" y="3572166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Growth</a:t>
                  </a:r>
                  <a:endParaRPr lang="ko-KR" altLang="en-US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</a:endParaRPr>
                </a:p>
              </p:txBody>
            </p:sp>
          </p:grpSp>
        </p:grpSp>
        <p:sp>
          <p:nvSpPr>
            <p:cNvPr id="318" name="타원 317"/>
            <p:cNvSpPr/>
            <p:nvPr/>
          </p:nvSpPr>
          <p:spPr>
            <a:xfrm>
              <a:off x="8907797" y="1704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23" name="그룹 322"/>
          <p:cNvGrpSpPr/>
          <p:nvPr/>
        </p:nvGrpSpPr>
        <p:grpSpPr>
          <a:xfrm>
            <a:off x="7944893" y="1742217"/>
            <a:ext cx="771445" cy="620496"/>
            <a:chOff x="8587460" y="1704117"/>
            <a:chExt cx="771445" cy="620496"/>
          </a:xfrm>
        </p:grpSpPr>
        <p:grpSp>
          <p:nvGrpSpPr>
            <p:cNvPr id="324" name="그룹 323"/>
            <p:cNvGrpSpPr/>
            <p:nvPr/>
          </p:nvGrpSpPr>
          <p:grpSpPr>
            <a:xfrm>
              <a:off x="8587460" y="1779966"/>
              <a:ext cx="771445" cy="544647"/>
              <a:chOff x="1073697" y="1652966"/>
              <a:chExt cx="771445" cy="544647"/>
            </a:xfrm>
          </p:grpSpPr>
          <p:cxnSp>
            <p:nvCxnSpPr>
              <p:cNvPr id="326" name="직선 연결선 325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7" name="그룹 326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28" name="양쪽 모서리가 둥근 사각형 327"/>
                <p:cNvSpPr/>
                <p:nvPr/>
              </p:nvSpPr>
              <p:spPr>
                <a:xfrm>
                  <a:off x="2159212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29" name="TextBox 328"/>
                <p:cNvSpPr txBox="1"/>
                <p:nvPr/>
              </p:nvSpPr>
              <p:spPr>
                <a:xfrm>
                  <a:off x="2110145" y="3572166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FF0000"/>
                      </a:solidFill>
                      <a:latin typeface="+mj-ea"/>
                    </a:rPr>
                    <a:t>Maturing</a:t>
                  </a:r>
                  <a:endParaRPr lang="ko-KR" altLang="en-US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FF0000"/>
                    </a:solidFill>
                    <a:latin typeface="+mj-ea"/>
                  </a:endParaRPr>
                </a:p>
              </p:txBody>
            </p:sp>
          </p:grpSp>
        </p:grpSp>
        <p:sp>
          <p:nvSpPr>
            <p:cNvPr id="325" name="타원 324"/>
            <p:cNvSpPr/>
            <p:nvPr/>
          </p:nvSpPr>
          <p:spPr>
            <a:xfrm>
              <a:off x="8907797" y="1704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30" name="그룹 329"/>
          <p:cNvGrpSpPr/>
          <p:nvPr/>
        </p:nvGrpSpPr>
        <p:grpSpPr>
          <a:xfrm>
            <a:off x="8940059" y="1742217"/>
            <a:ext cx="771445" cy="620496"/>
            <a:chOff x="8587460" y="1704117"/>
            <a:chExt cx="771445" cy="620496"/>
          </a:xfrm>
        </p:grpSpPr>
        <p:grpSp>
          <p:nvGrpSpPr>
            <p:cNvPr id="331" name="그룹 330"/>
            <p:cNvGrpSpPr/>
            <p:nvPr/>
          </p:nvGrpSpPr>
          <p:grpSpPr>
            <a:xfrm>
              <a:off x="8587460" y="1779966"/>
              <a:ext cx="771445" cy="544647"/>
              <a:chOff x="1073697" y="1652966"/>
              <a:chExt cx="771445" cy="544647"/>
            </a:xfrm>
          </p:grpSpPr>
          <p:cxnSp>
            <p:nvCxnSpPr>
              <p:cNvPr id="333" name="직선 연결선 332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4" name="그룹 333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35" name="양쪽 모서리가 둥근 사각형 334"/>
                <p:cNvSpPr/>
                <p:nvPr/>
              </p:nvSpPr>
              <p:spPr>
                <a:xfrm>
                  <a:off x="2159212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36" name="TextBox 335"/>
                <p:cNvSpPr txBox="1"/>
                <p:nvPr/>
              </p:nvSpPr>
              <p:spPr>
                <a:xfrm>
                  <a:off x="2110145" y="3572166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Stability</a:t>
                  </a:r>
                </a:p>
              </p:txBody>
            </p:sp>
          </p:grpSp>
        </p:grpSp>
        <p:sp>
          <p:nvSpPr>
            <p:cNvPr id="332" name="타원 331"/>
            <p:cNvSpPr/>
            <p:nvPr/>
          </p:nvSpPr>
          <p:spPr>
            <a:xfrm>
              <a:off x="8907797" y="1704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37" name="그룹 336"/>
          <p:cNvGrpSpPr/>
          <p:nvPr/>
        </p:nvGrpSpPr>
        <p:grpSpPr>
          <a:xfrm>
            <a:off x="4223947" y="1698318"/>
            <a:ext cx="252000" cy="252000"/>
            <a:chOff x="374142" y="1660218"/>
            <a:chExt cx="252000" cy="252000"/>
          </a:xfrm>
        </p:grpSpPr>
        <p:sp>
          <p:nvSpPr>
            <p:cNvPr id="338" name="타원 337"/>
            <p:cNvSpPr/>
            <p:nvPr/>
          </p:nvSpPr>
          <p:spPr>
            <a:xfrm>
              <a:off x="374142" y="1660218"/>
              <a:ext cx="252000" cy="2520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D4242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>
                <a:solidFill>
                  <a:prstClr val="white"/>
                </a:solidFill>
                <a:latin typeface="KoPub돋움체 Medium" panose="02020603020101020101" pitchFamily="18" charset="-127"/>
                <a:ea typeface="맑은 고딕" panose="020B0503020000020004" pitchFamily="50" charset="-127"/>
              </a:endParaRPr>
            </a:p>
          </p:txBody>
        </p:sp>
        <p:sp>
          <p:nvSpPr>
            <p:cNvPr id="339" name="타원 338"/>
            <p:cNvSpPr/>
            <p:nvPr/>
          </p:nvSpPr>
          <p:spPr>
            <a:xfrm>
              <a:off x="428142" y="1714218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40" name="그룹 339"/>
          <p:cNvGrpSpPr/>
          <p:nvPr/>
        </p:nvGrpSpPr>
        <p:grpSpPr>
          <a:xfrm>
            <a:off x="3951690" y="1237403"/>
            <a:ext cx="771445" cy="648814"/>
            <a:chOff x="1618165" y="1072303"/>
            <a:chExt cx="771445" cy="648814"/>
          </a:xfrm>
        </p:grpSpPr>
        <p:sp>
          <p:nvSpPr>
            <p:cNvPr id="341" name="타원 340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342" name="그룹 341"/>
            <p:cNvGrpSpPr/>
            <p:nvPr/>
          </p:nvGrpSpPr>
          <p:grpSpPr>
            <a:xfrm rot="10800000">
              <a:off x="1618165" y="1072303"/>
              <a:ext cx="771445" cy="544647"/>
              <a:chOff x="1078558" y="1652966"/>
              <a:chExt cx="771445" cy="544647"/>
            </a:xfrm>
          </p:grpSpPr>
          <p:cxnSp>
            <p:nvCxnSpPr>
              <p:cNvPr id="343" name="직선 연결선 342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4" name="그룹 343"/>
              <p:cNvGrpSpPr/>
              <p:nvPr/>
            </p:nvGrpSpPr>
            <p:grpSpPr>
              <a:xfrm>
                <a:off x="1078558" y="1910641"/>
                <a:ext cx="771445" cy="286972"/>
                <a:chOff x="2115006" y="3537586"/>
                <a:chExt cx="771445" cy="286972"/>
              </a:xfrm>
            </p:grpSpPr>
            <p:sp>
              <p:nvSpPr>
                <p:cNvPr id="345" name="양쪽 모서리가 둥근 사각형 344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46" name="TextBox 345"/>
                <p:cNvSpPr txBox="1"/>
                <p:nvPr/>
              </p:nvSpPr>
              <p:spPr>
                <a:xfrm rot="10800000">
                  <a:off x="2115006" y="3589652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Growth</a:t>
                  </a:r>
                  <a:endParaRPr lang="ko-KR" altLang="en-US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</a:endParaRPr>
                </a:p>
              </p:txBody>
            </p:sp>
          </p:grpSp>
        </p:grpSp>
      </p:grpSp>
      <p:grpSp>
        <p:nvGrpSpPr>
          <p:cNvPr id="347" name="그룹 346"/>
          <p:cNvGrpSpPr/>
          <p:nvPr/>
        </p:nvGrpSpPr>
        <p:grpSpPr>
          <a:xfrm>
            <a:off x="6456511" y="1237403"/>
            <a:ext cx="771445" cy="648814"/>
            <a:chOff x="1632551" y="1072303"/>
            <a:chExt cx="771445" cy="648814"/>
          </a:xfrm>
        </p:grpSpPr>
        <p:sp>
          <p:nvSpPr>
            <p:cNvPr id="348" name="타원 347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349" name="그룹 348"/>
            <p:cNvGrpSpPr/>
            <p:nvPr/>
          </p:nvGrpSpPr>
          <p:grpSpPr>
            <a:xfrm rot="10800000">
              <a:off x="1632551" y="1072303"/>
              <a:ext cx="771445" cy="544647"/>
              <a:chOff x="1064172" y="1652966"/>
              <a:chExt cx="771445" cy="544647"/>
            </a:xfrm>
          </p:grpSpPr>
          <p:cxnSp>
            <p:nvCxnSpPr>
              <p:cNvPr id="350" name="직선 연결선 349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1" name="그룹 350"/>
              <p:cNvGrpSpPr/>
              <p:nvPr/>
            </p:nvGrpSpPr>
            <p:grpSpPr>
              <a:xfrm>
                <a:off x="1064172" y="1910641"/>
                <a:ext cx="771445" cy="286972"/>
                <a:chOff x="2100620" y="3537586"/>
                <a:chExt cx="771445" cy="286972"/>
              </a:xfrm>
            </p:grpSpPr>
            <p:sp>
              <p:nvSpPr>
                <p:cNvPr id="352" name="양쪽 모서리가 둥근 사각형 351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53" name="TextBox 352"/>
                <p:cNvSpPr txBox="1"/>
                <p:nvPr/>
              </p:nvSpPr>
              <p:spPr>
                <a:xfrm rot="10800000">
                  <a:off x="2100620" y="3589652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Stability</a:t>
                  </a:r>
                </a:p>
              </p:txBody>
            </p:sp>
          </p:grpSp>
        </p:grpSp>
      </p:grpSp>
      <p:grpSp>
        <p:nvGrpSpPr>
          <p:cNvPr id="354" name="그룹 353"/>
          <p:cNvGrpSpPr/>
          <p:nvPr/>
        </p:nvGrpSpPr>
        <p:grpSpPr>
          <a:xfrm>
            <a:off x="7441002" y="1237403"/>
            <a:ext cx="771445" cy="648814"/>
            <a:chOff x="1623026" y="1072303"/>
            <a:chExt cx="771445" cy="648814"/>
          </a:xfrm>
        </p:grpSpPr>
        <p:sp>
          <p:nvSpPr>
            <p:cNvPr id="355" name="타원 354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356" name="그룹 355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357" name="직선 연결선 356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8" name="그룹 357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59" name="양쪽 모서리가 둥근 사각형 358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60" name="TextBox 359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Growth</a:t>
                  </a:r>
                  <a:endParaRPr lang="ko-KR" altLang="en-US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</a:endParaRPr>
                </a:p>
              </p:txBody>
            </p:sp>
          </p:grpSp>
        </p:grpSp>
      </p:grpSp>
      <p:grpSp>
        <p:nvGrpSpPr>
          <p:cNvPr id="361" name="그룹 360"/>
          <p:cNvGrpSpPr/>
          <p:nvPr/>
        </p:nvGrpSpPr>
        <p:grpSpPr>
          <a:xfrm>
            <a:off x="8427047" y="1237403"/>
            <a:ext cx="771445" cy="648814"/>
            <a:chOff x="1623026" y="1072303"/>
            <a:chExt cx="771445" cy="648814"/>
          </a:xfrm>
        </p:grpSpPr>
        <p:sp>
          <p:nvSpPr>
            <p:cNvPr id="362" name="타원 361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363" name="그룹 362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364" name="직선 연결선 363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5" name="그룹 364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66" name="양쪽 모서리가 둥근 사각형 365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67" name="TextBox 366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en-US" altLang="ko-KR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Stability</a:t>
                  </a:r>
                </a:p>
              </p:txBody>
            </p:sp>
          </p:grpSp>
        </p:grpSp>
      </p:grpSp>
      <p:sp>
        <p:nvSpPr>
          <p:cNvPr id="128" name="TextBox 127"/>
          <p:cNvSpPr txBox="1"/>
          <p:nvPr/>
        </p:nvSpPr>
        <p:spPr>
          <a:xfrm>
            <a:off x="370251" y="32903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65000"/>
                    </a:prstClr>
                  </a:outerShdw>
                </a:effectLst>
                <a:latin typeface="+mj-ea"/>
                <a:ea typeface="+mj-ea"/>
              </a:rPr>
              <a:t>SH PAC Profile 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63500" algn="ctr" rotWithShape="0">
                  <a:prstClr val="black">
                    <a:alpha val="65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2" name="직사각형 121"/>
          <p:cNvSpPr/>
          <p:nvPr/>
        </p:nvSpPr>
        <p:spPr>
          <a:xfrm>
            <a:off x="6753102" y="2973350"/>
            <a:ext cx="1549888" cy="2347980"/>
          </a:xfrm>
          <a:prstGeom prst="rect">
            <a:avLst/>
          </a:prstGeom>
          <a:noFill/>
          <a:ln>
            <a:noFill/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Designated </a:t>
            </a:r>
            <a:r>
              <a:rPr lang="en-US" altLang="ko-KR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Bset</a:t>
            </a:r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supplier from VOLVO</a:t>
            </a:r>
            <a:endParaRPr lang="ko-KR" altLang="en-US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en-US" altLang="ko-KR" sz="1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Moved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to </a:t>
            </a:r>
            <a:r>
              <a:rPr lang="en-US" altLang="ko-KR" sz="10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Noksan</a:t>
            </a:r>
            <a:r>
              <a:rPr lang="en-US" altLang="ko-KR" sz="1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and </a:t>
            </a:r>
            <a:r>
              <a:rPr lang="en-US" altLang="ko-KR" sz="1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Expanded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plant </a:t>
            </a: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ISO 9001,14001</a:t>
            </a: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Production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capacity Increase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</a:t>
            </a: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(15,000pcs/Month)</a:t>
            </a:r>
          </a:p>
          <a:p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Divided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Corp of Cylinder department</a:t>
            </a:r>
            <a:endParaRPr lang="ko-KR" altLang="en-US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Establishment of SH PAC </a:t>
            </a: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Established Laboratory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en-US" altLang="ko-KR" sz="11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Established SH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PAC USA </a:t>
            </a:r>
            <a:endParaRPr lang="ko-KR" altLang="en-US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Certification of Cylinder’s Manufacturing Technical from HITACHI </a:t>
            </a: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2405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249"/>
          <p:cNvSpPr txBox="1"/>
          <p:nvPr/>
        </p:nvSpPr>
        <p:spPr>
          <a:xfrm>
            <a:off x="464465" y="1132562"/>
            <a:ext cx="522196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Production of Best Quality based on Technical enhancement</a:t>
            </a:r>
            <a:endParaRPr lang="ko-KR" altLang="en-US" sz="2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388265" y="521122"/>
            <a:ext cx="78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4946720" y="1920261"/>
            <a:ext cx="739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7671583" y="1142087"/>
            <a:ext cx="2197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SH PAC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Summary</a:t>
            </a:r>
            <a:endParaRPr lang="ko-KR" altLang="en-US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SH PAC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Sales Condition</a:t>
            </a:r>
            <a:endParaRPr lang="ko-KR" altLang="en-US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Items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Segmentation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en-US" altLang="ko-KR" sz="15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Capacity</a:t>
            </a:r>
            <a:endParaRPr lang="en-US" altLang="ko-KR" sz="15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55" name="그룹 254"/>
          <p:cNvGrpSpPr/>
          <p:nvPr/>
        </p:nvGrpSpPr>
        <p:grpSpPr>
          <a:xfrm>
            <a:off x="7481193" y="639561"/>
            <a:ext cx="2320362" cy="600164"/>
            <a:chOff x="7481193" y="639561"/>
            <a:chExt cx="2320362" cy="600164"/>
          </a:xfrm>
        </p:grpSpPr>
        <p:sp>
          <p:nvSpPr>
            <p:cNvPr id="256" name="TextBox 255"/>
            <p:cNvSpPr txBox="1"/>
            <p:nvPr/>
          </p:nvSpPr>
          <p:spPr>
            <a:xfrm>
              <a:off x="74811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Ⅰ</a:t>
              </a: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7671583" y="639561"/>
              <a:ext cx="212997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SH PAC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양쪽 모서리가 둥근 사각형 133"/>
          <p:cNvSpPr/>
          <p:nvPr/>
        </p:nvSpPr>
        <p:spPr>
          <a:xfrm>
            <a:off x="5448721" y="4728138"/>
            <a:ext cx="4740593" cy="155765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464" name="Freeform 25"/>
          <p:cNvSpPr>
            <a:spLocks noEditPoints="1"/>
          </p:cNvSpPr>
          <p:nvPr/>
        </p:nvSpPr>
        <p:spPr bwMode="auto">
          <a:xfrm>
            <a:off x="9657630" y="5163665"/>
            <a:ext cx="366712" cy="1912197"/>
          </a:xfrm>
          <a:custGeom>
            <a:avLst/>
            <a:gdLst>
              <a:gd name="T0" fmla="*/ 106 w 106"/>
              <a:gd name="T1" fmla="*/ 427 h 427"/>
              <a:gd name="T2" fmla="*/ 0 w 106"/>
              <a:gd name="T3" fmla="*/ 408 h 427"/>
              <a:gd name="T4" fmla="*/ 31 w 106"/>
              <a:gd name="T5" fmla="*/ 24 h 427"/>
              <a:gd name="T6" fmla="*/ 53 w 106"/>
              <a:gd name="T7" fmla="*/ 14 h 427"/>
              <a:gd name="T8" fmla="*/ 58 w 106"/>
              <a:gd name="T9" fmla="*/ 13 h 427"/>
              <a:gd name="T10" fmla="*/ 55 w 106"/>
              <a:gd name="T11" fmla="*/ 11 h 427"/>
              <a:gd name="T12" fmla="*/ 44 w 106"/>
              <a:gd name="T13" fmla="*/ 9 h 427"/>
              <a:gd name="T14" fmla="*/ 44 w 106"/>
              <a:gd name="T15" fmla="*/ 5 h 427"/>
              <a:gd name="T16" fmla="*/ 49 w 106"/>
              <a:gd name="T17" fmla="*/ 6 h 427"/>
              <a:gd name="T18" fmla="*/ 55 w 106"/>
              <a:gd name="T19" fmla="*/ 8 h 427"/>
              <a:gd name="T20" fmla="*/ 47 w 106"/>
              <a:gd name="T21" fmla="*/ 9 h 427"/>
              <a:gd name="T22" fmla="*/ 53 w 106"/>
              <a:gd name="T23" fmla="*/ 10 h 427"/>
              <a:gd name="T24" fmla="*/ 61 w 106"/>
              <a:gd name="T25" fmla="*/ 14 h 427"/>
              <a:gd name="T26" fmla="*/ 60 w 106"/>
              <a:gd name="T27" fmla="*/ 16 h 427"/>
              <a:gd name="T28" fmla="*/ 53 w 106"/>
              <a:gd name="T29" fmla="*/ 14 h 427"/>
              <a:gd name="T30" fmla="*/ 69 w 106"/>
              <a:gd name="T31" fmla="*/ 21 h 427"/>
              <a:gd name="T32" fmla="*/ 32 w 106"/>
              <a:gd name="T33" fmla="*/ 21 h 427"/>
              <a:gd name="T34" fmla="*/ 16 w 106"/>
              <a:gd name="T35" fmla="*/ 10 h 427"/>
              <a:gd name="T36" fmla="*/ 0 w 106"/>
              <a:gd name="T37" fmla="*/ 0 h 427"/>
              <a:gd name="T38" fmla="*/ 38 w 106"/>
              <a:gd name="T39" fmla="*/ 0 h 427"/>
              <a:gd name="T40" fmla="*/ 75 w 106"/>
              <a:gd name="T41" fmla="*/ 0 h 427"/>
              <a:gd name="T42" fmla="*/ 91 w 106"/>
              <a:gd name="T43" fmla="*/ 10 h 427"/>
              <a:gd name="T44" fmla="*/ 106 w 106"/>
              <a:gd name="T45" fmla="*/ 21 h 427"/>
              <a:gd name="T46" fmla="*/ 32 w 106"/>
              <a:gd name="T47" fmla="*/ 20 h 427"/>
              <a:gd name="T48" fmla="*/ 103 w 106"/>
              <a:gd name="T49" fmla="*/ 20 h 427"/>
              <a:gd name="T50" fmla="*/ 75 w 106"/>
              <a:gd name="T51" fmla="*/ 1 h 427"/>
              <a:gd name="T52" fmla="*/ 4 w 106"/>
              <a:gd name="T53" fmla="*/ 1 h 427"/>
              <a:gd name="T54" fmla="*/ 32 w 106"/>
              <a:gd name="T55" fmla="*/ 20 h 427"/>
              <a:gd name="T56" fmla="*/ 66 w 106"/>
              <a:gd name="T57" fmla="*/ 19 h 427"/>
              <a:gd name="T58" fmla="*/ 19 w 106"/>
              <a:gd name="T59" fmla="*/ 10 h 427"/>
              <a:gd name="T60" fmla="*/ 41 w 106"/>
              <a:gd name="T61" fmla="*/ 2 h 427"/>
              <a:gd name="T62" fmla="*/ 87 w 106"/>
              <a:gd name="T63" fmla="*/ 10 h 427"/>
              <a:gd name="T64" fmla="*/ 64 w 106"/>
              <a:gd name="T65" fmla="*/ 17 h 427"/>
              <a:gd name="T66" fmla="*/ 40 w 106"/>
              <a:gd name="T67" fmla="*/ 10 h 427"/>
              <a:gd name="T68" fmla="*/ 43 w 106"/>
              <a:gd name="T69" fmla="*/ 3 h 427"/>
              <a:gd name="T70" fmla="*/ 67 w 106"/>
              <a:gd name="T71" fmla="*/ 10 h 427"/>
              <a:gd name="T72" fmla="*/ 64 w 106"/>
              <a:gd name="T73" fmla="*/ 17 h 427"/>
              <a:gd name="T74" fmla="*/ 78 w 106"/>
              <a:gd name="T75" fmla="*/ 5 h 427"/>
              <a:gd name="T76" fmla="*/ 69 w 106"/>
              <a:gd name="T77" fmla="*/ 3 h 427"/>
              <a:gd name="T78" fmla="*/ 78 w 106"/>
              <a:gd name="T79" fmla="*/ 5 h 427"/>
              <a:gd name="T80" fmla="*/ 14 w 106"/>
              <a:gd name="T81" fmla="*/ 5 h 427"/>
              <a:gd name="T82" fmla="*/ 15 w 106"/>
              <a:gd name="T83" fmla="*/ 3 h 427"/>
              <a:gd name="T84" fmla="*/ 10 w 106"/>
              <a:gd name="T85" fmla="*/ 3 h 427"/>
              <a:gd name="T86" fmla="*/ 14 w 106"/>
              <a:gd name="T87" fmla="*/ 5 h 427"/>
              <a:gd name="T88" fmla="*/ 29 w 106"/>
              <a:gd name="T89" fmla="*/ 15 h 427"/>
              <a:gd name="T90" fmla="*/ 38 w 106"/>
              <a:gd name="T91" fmla="*/ 18 h 427"/>
              <a:gd name="T92" fmla="*/ 29 w 106"/>
              <a:gd name="T93" fmla="*/ 15 h 427"/>
              <a:gd name="T94" fmla="*/ 92 w 106"/>
              <a:gd name="T95" fmla="*/ 15 h 427"/>
              <a:gd name="T96" fmla="*/ 91 w 106"/>
              <a:gd name="T97" fmla="*/ 18 h 427"/>
              <a:gd name="T98" fmla="*/ 96 w 106"/>
              <a:gd name="T99" fmla="*/ 18 h 427"/>
              <a:gd name="T100" fmla="*/ 92 w 106"/>
              <a:gd name="T101" fmla="*/ 15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427">
                <a:moveTo>
                  <a:pt x="106" y="24"/>
                </a:moveTo>
                <a:cubicBezTo>
                  <a:pt x="106" y="427"/>
                  <a:pt x="106" y="427"/>
                  <a:pt x="106" y="427"/>
                </a:cubicBezTo>
                <a:cubicBezTo>
                  <a:pt x="81" y="427"/>
                  <a:pt x="55" y="427"/>
                  <a:pt x="29" y="427"/>
                </a:cubicBezTo>
                <a:cubicBezTo>
                  <a:pt x="20" y="421"/>
                  <a:pt x="10" y="415"/>
                  <a:pt x="0" y="408"/>
                </a:cubicBezTo>
                <a:cubicBezTo>
                  <a:pt x="0" y="3"/>
                  <a:pt x="0" y="3"/>
                  <a:pt x="0" y="3"/>
                </a:cubicBezTo>
                <a:cubicBezTo>
                  <a:pt x="11" y="10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3"/>
                  <a:pt x="51" y="13"/>
                </a:cubicBezTo>
                <a:cubicBezTo>
                  <a:pt x="53" y="13"/>
                  <a:pt x="56" y="13"/>
                  <a:pt x="58" y="13"/>
                </a:cubicBezTo>
                <a:cubicBezTo>
                  <a:pt x="60" y="13"/>
                  <a:pt x="61" y="13"/>
                  <a:pt x="60" y="12"/>
                </a:cubicBezTo>
                <a:cubicBezTo>
                  <a:pt x="59" y="11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50" y="11"/>
                  <a:pt x="47" y="10"/>
                  <a:pt x="44" y="9"/>
                </a:cubicBezTo>
                <a:cubicBezTo>
                  <a:pt x="42" y="7"/>
                  <a:pt x="43" y="6"/>
                  <a:pt x="46" y="6"/>
                </a:cubicBezTo>
                <a:cubicBezTo>
                  <a:pt x="45" y="6"/>
                  <a:pt x="45" y="5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5"/>
                  <a:pt x="48" y="6"/>
                  <a:pt x="49" y="6"/>
                </a:cubicBezTo>
                <a:cubicBezTo>
                  <a:pt x="50" y="6"/>
                  <a:pt x="52" y="6"/>
                  <a:pt x="54" y="7"/>
                </a:cubicBezTo>
                <a:cubicBezTo>
                  <a:pt x="54" y="7"/>
                  <a:pt x="55" y="7"/>
                  <a:pt x="55" y="8"/>
                </a:cubicBezTo>
                <a:cubicBezTo>
                  <a:pt x="53" y="8"/>
                  <a:pt x="51" y="7"/>
                  <a:pt x="49" y="7"/>
                </a:cubicBezTo>
                <a:cubicBezTo>
                  <a:pt x="46" y="7"/>
                  <a:pt x="45" y="8"/>
                  <a:pt x="47" y="9"/>
                </a:cubicBezTo>
                <a:cubicBezTo>
                  <a:pt x="48" y="9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0"/>
                  <a:pt x="62" y="12"/>
                </a:cubicBezTo>
                <a:cubicBezTo>
                  <a:pt x="65" y="13"/>
                  <a:pt x="64" y="14"/>
                  <a:pt x="61" y="14"/>
                </a:cubicBezTo>
                <a:cubicBezTo>
                  <a:pt x="62" y="15"/>
                  <a:pt x="62" y="15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5"/>
                  <a:pt x="59" y="15"/>
                  <a:pt x="58" y="14"/>
                </a:cubicBezTo>
                <a:cubicBezTo>
                  <a:pt x="56" y="14"/>
                  <a:pt x="55" y="14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3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17"/>
                  <a:pt x="21" y="14"/>
                  <a:pt x="16" y="10"/>
                </a:cubicBezTo>
                <a:cubicBezTo>
                  <a:pt x="11" y="7"/>
                  <a:pt x="6" y="4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0"/>
                  <a:pt x="75" y="0"/>
                  <a:pt x="76" y="0"/>
                </a:cubicBezTo>
                <a:cubicBezTo>
                  <a:pt x="81" y="4"/>
                  <a:pt x="86" y="7"/>
                  <a:pt x="91" y="10"/>
                </a:cubicBezTo>
                <a:cubicBezTo>
                  <a:pt x="96" y="14"/>
                  <a:pt x="101" y="17"/>
                  <a:pt x="106" y="20"/>
                </a:cubicBezTo>
                <a:cubicBezTo>
                  <a:pt x="106" y="20"/>
                  <a:pt x="106" y="20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8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3"/>
                  <a:pt x="89" y="10"/>
                </a:cubicBezTo>
                <a:cubicBezTo>
                  <a:pt x="84" y="7"/>
                  <a:pt x="79" y="4"/>
                  <a:pt x="75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7"/>
                  <a:pt x="18" y="10"/>
                </a:cubicBezTo>
                <a:cubicBezTo>
                  <a:pt x="23" y="13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3"/>
                  <a:pt x="19" y="10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30" y="2"/>
                  <a:pt x="41" y="2"/>
                </a:cubicBezTo>
                <a:cubicBezTo>
                  <a:pt x="52" y="2"/>
                  <a:pt x="63" y="2"/>
                  <a:pt x="75" y="2"/>
                </a:cubicBezTo>
                <a:cubicBezTo>
                  <a:pt x="79" y="5"/>
                  <a:pt x="83" y="8"/>
                  <a:pt x="87" y="10"/>
                </a:cubicBezTo>
                <a:cubicBezTo>
                  <a:pt x="91" y="13"/>
                  <a:pt x="96" y="16"/>
                  <a:pt x="100" y="19"/>
                </a:cubicBezTo>
                <a:close/>
                <a:moveTo>
                  <a:pt x="64" y="17"/>
                </a:moveTo>
                <a:cubicBezTo>
                  <a:pt x="60" y="17"/>
                  <a:pt x="55" y="16"/>
                  <a:pt x="51" y="15"/>
                </a:cubicBezTo>
                <a:cubicBezTo>
                  <a:pt x="47" y="14"/>
                  <a:pt x="43" y="12"/>
                  <a:pt x="40" y="10"/>
                </a:cubicBezTo>
                <a:cubicBezTo>
                  <a:pt x="37" y="8"/>
                  <a:pt x="36" y="7"/>
                  <a:pt x="36" y="5"/>
                </a:cubicBezTo>
                <a:cubicBezTo>
                  <a:pt x="37" y="4"/>
                  <a:pt x="39" y="3"/>
                  <a:pt x="43" y="3"/>
                </a:cubicBezTo>
                <a:cubicBezTo>
                  <a:pt x="47" y="3"/>
                  <a:pt x="51" y="4"/>
                  <a:pt x="56" y="5"/>
                </a:cubicBezTo>
                <a:cubicBezTo>
                  <a:pt x="60" y="7"/>
                  <a:pt x="64" y="8"/>
                  <a:pt x="67" y="10"/>
                </a:cubicBezTo>
                <a:cubicBezTo>
                  <a:pt x="70" y="12"/>
                  <a:pt x="71" y="14"/>
                  <a:pt x="70" y="15"/>
                </a:cubicBezTo>
                <a:cubicBezTo>
                  <a:pt x="70" y="16"/>
                  <a:pt x="67" y="17"/>
                  <a:pt x="64" y="17"/>
                </a:cubicBezTo>
                <a:close/>
                <a:moveTo>
                  <a:pt x="78" y="5"/>
                </a:moveTo>
                <a:cubicBezTo>
                  <a:pt x="78" y="5"/>
                  <a:pt x="78" y="5"/>
                  <a:pt x="78" y="5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5"/>
                </a:cubicBezTo>
                <a:cubicBezTo>
                  <a:pt x="78" y="5"/>
                  <a:pt x="78" y="5"/>
                  <a:pt x="78" y="5"/>
                </a:cubicBezTo>
                <a:close/>
                <a:moveTo>
                  <a:pt x="14" y="5"/>
                </a:moveTo>
                <a:cubicBezTo>
                  <a:pt x="14" y="5"/>
                  <a:pt x="14" y="5"/>
                  <a:pt x="14" y="5"/>
                </a:cubicBezTo>
                <a:cubicBezTo>
                  <a:pt x="15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5"/>
                </a:cubicBezTo>
                <a:cubicBezTo>
                  <a:pt x="14" y="5"/>
                  <a:pt x="14" y="5"/>
                  <a:pt x="14" y="5"/>
                </a:cubicBezTo>
                <a:close/>
                <a:moveTo>
                  <a:pt x="29" y="15"/>
                </a:moveTo>
                <a:cubicBezTo>
                  <a:pt x="29" y="15"/>
                  <a:pt x="29" y="15"/>
                  <a:pt x="29" y="15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5"/>
                </a:cubicBezTo>
                <a:cubicBezTo>
                  <a:pt x="29" y="15"/>
                  <a:pt x="29" y="15"/>
                  <a:pt x="29" y="15"/>
                </a:cubicBezTo>
                <a:close/>
                <a:moveTo>
                  <a:pt x="92" y="15"/>
                </a:moveTo>
                <a:cubicBezTo>
                  <a:pt x="92" y="15"/>
                  <a:pt x="92" y="15"/>
                  <a:pt x="92" y="15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3" y="15"/>
                </a:cubicBezTo>
                <a:cubicBezTo>
                  <a:pt x="92" y="15"/>
                  <a:pt x="92" y="15"/>
                  <a:pt x="92" y="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/>
              <a:t> 	</a:t>
            </a:r>
            <a:endParaRPr lang="ko-KR" altLang="en-US" dirty="0"/>
          </a:p>
        </p:txBody>
      </p:sp>
      <p:pic>
        <p:nvPicPr>
          <p:cNvPr id="451" name="그림 4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293" y="6581722"/>
            <a:ext cx="364515" cy="512291"/>
          </a:xfrm>
          <a:prstGeom prst="rect">
            <a:avLst/>
          </a:prstGeom>
        </p:spPr>
      </p:pic>
      <p:pic>
        <p:nvPicPr>
          <p:cNvPr id="452" name="그림 4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152" y="6236911"/>
            <a:ext cx="354663" cy="857102"/>
          </a:xfrm>
          <a:prstGeom prst="rect">
            <a:avLst/>
          </a:prstGeom>
        </p:spPr>
      </p:pic>
      <p:pic>
        <p:nvPicPr>
          <p:cNvPr id="453" name="그림 4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159" y="5990617"/>
            <a:ext cx="354663" cy="1103396"/>
          </a:xfrm>
          <a:prstGeom prst="rect">
            <a:avLst/>
          </a:prstGeom>
        </p:spPr>
      </p:pic>
      <p:pic>
        <p:nvPicPr>
          <p:cNvPr id="454" name="그림 4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166" y="5872396"/>
            <a:ext cx="354663" cy="1221617"/>
          </a:xfrm>
          <a:prstGeom prst="rect">
            <a:avLst/>
          </a:prstGeom>
        </p:spPr>
      </p:pic>
      <p:pic>
        <p:nvPicPr>
          <p:cNvPr id="455" name="그림 4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173" y="5744323"/>
            <a:ext cx="364515" cy="1349690"/>
          </a:xfrm>
          <a:prstGeom prst="rect">
            <a:avLst/>
          </a:prstGeom>
        </p:spPr>
      </p:pic>
      <p:pic>
        <p:nvPicPr>
          <p:cNvPr id="456" name="그림 4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030" y="5685213"/>
            <a:ext cx="354663" cy="1408800"/>
          </a:xfrm>
          <a:prstGeom prst="rect">
            <a:avLst/>
          </a:prstGeom>
        </p:spPr>
      </p:pic>
      <p:sp>
        <p:nvSpPr>
          <p:cNvPr id="131" name="양쪽 모서리가 둥근 사각형 130"/>
          <p:cNvSpPr/>
          <p:nvPr/>
        </p:nvSpPr>
        <p:spPr>
          <a:xfrm>
            <a:off x="452124" y="4728138"/>
            <a:ext cx="4740593" cy="155765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903" y="4248109"/>
            <a:ext cx="23441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SH PAC </a:t>
            </a: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Production</a:t>
            </a:r>
            <a:endParaRPr lang="ko-KR" altLang="en-US" sz="1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70522" y="4352225"/>
            <a:ext cx="277160" cy="213809"/>
            <a:chOff x="345109" y="1341813"/>
            <a:chExt cx="277160" cy="213809"/>
          </a:xfrm>
        </p:grpSpPr>
        <p:sp>
          <p:nvSpPr>
            <p:cNvPr id="4" name="갈매기형 수장 3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5" name="갈매기형 수장 4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82" b="-13340"/>
          <a:stretch/>
        </p:blipFill>
        <p:spPr>
          <a:xfrm>
            <a:off x="2222381" y="1057275"/>
            <a:ext cx="6245475" cy="3560803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6057841" y="1710627"/>
            <a:ext cx="824766" cy="320493"/>
            <a:chOff x="6057841" y="1710627"/>
            <a:chExt cx="824766" cy="320493"/>
          </a:xfrm>
        </p:grpSpPr>
        <p:grpSp>
          <p:nvGrpSpPr>
            <p:cNvPr id="74" name="그룹 73"/>
            <p:cNvGrpSpPr/>
            <p:nvPr/>
          </p:nvGrpSpPr>
          <p:grpSpPr>
            <a:xfrm>
              <a:off x="6057841" y="1710627"/>
              <a:ext cx="824766" cy="320493"/>
              <a:chOff x="5797490" y="1771741"/>
              <a:chExt cx="824766" cy="320493"/>
            </a:xfrm>
          </p:grpSpPr>
          <p:sp>
            <p:nvSpPr>
              <p:cNvPr id="75" name="직사각형 74"/>
              <p:cNvSpPr/>
              <p:nvPr/>
            </p:nvSpPr>
            <p:spPr>
              <a:xfrm>
                <a:off x="5904770" y="1781176"/>
                <a:ext cx="717486" cy="183356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tx1">
                      <a:lumMod val="65000"/>
                      <a:lumOff val="35000"/>
                      <a:alpha val="0"/>
                    </a:schemeClr>
                  </a:gs>
                  <a:gs pos="67149">
                    <a:srgbClr val="595959">
                      <a:alpha val="75000"/>
                    </a:srgbClr>
                  </a:gs>
                  <a:gs pos="81000">
                    <a:srgbClr val="595959">
                      <a:alpha val="38000"/>
                    </a:srgbClr>
                  </a:gs>
                  <a:gs pos="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6" name="그림 75"/>
              <p:cNvPicPr>
                <a:picLocks noChangeAspect="1"/>
              </p:cNvPicPr>
              <p:nvPr/>
            </p:nvPicPr>
            <p:blipFill>
              <a:blip r:embed="rId9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7490" y="1771741"/>
                <a:ext cx="182681" cy="320493"/>
              </a:xfrm>
              <a:prstGeom prst="rect">
                <a:avLst/>
              </a:prstGeom>
              <a:effectLst>
                <a:outerShdw blurRad="12700" dist="12700" algn="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7" name="TextBox 76"/>
            <p:cNvSpPr txBox="1"/>
            <p:nvPr/>
          </p:nvSpPr>
          <p:spPr>
            <a:xfrm>
              <a:off x="6304543" y="1767236"/>
              <a:ext cx="43439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00000"/>
                </a:buClr>
                <a:buSzPct val="100000"/>
              </a:pPr>
              <a:r>
                <a:rPr lang="ko-KR" altLang="en-US" sz="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화전산업단지</a:t>
              </a: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3886993" y="1055317"/>
            <a:ext cx="2917827" cy="454721"/>
            <a:chOff x="3760787" y="885025"/>
            <a:chExt cx="2917827" cy="454721"/>
          </a:xfrm>
        </p:grpSpPr>
        <p:grpSp>
          <p:nvGrpSpPr>
            <p:cNvPr id="97" name="그룹 96"/>
            <p:cNvGrpSpPr/>
            <p:nvPr/>
          </p:nvGrpSpPr>
          <p:grpSpPr>
            <a:xfrm>
              <a:off x="3760787" y="885025"/>
              <a:ext cx="2917827" cy="454721"/>
              <a:chOff x="3471275" y="885025"/>
              <a:chExt cx="2917827" cy="454721"/>
            </a:xfrm>
          </p:grpSpPr>
          <p:grpSp>
            <p:nvGrpSpPr>
              <p:cNvPr id="99" name="그룹 98"/>
              <p:cNvGrpSpPr/>
              <p:nvPr/>
            </p:nvGrpSpPr>
            <p:grpSpPr>
              <a:xfrm>
                <a:off x="4642850" y="885025"/>
                <a:ext cx="1746252" cy="454721"/>
                <a:chOff x="5172074" y="4085425"/>
                <a:chExt cx="1746252" cy="454721"/>
              </a:xfrm>
            </p:grpSpPr>
            <p:sp>
              <p:nvSpPr>
                <p:cNvPr id="107" name="Freeform 9"/>
                <p:cNvSpPr>
                  <a:spLocks/>
                </p:cNvSpPr>
                <p:nvPr/>
              </p:nvSpPr>
              <p:spPr bwMode="auto">
                <a:xfrm>
                  <a:off x="6425087" y="4085425"/>
                  <a:ext cx="493239" cy="454721"/>
                </a:xfrm>
                <a:custGeom>
                  <a:avLst/>
                  <a:gdLst>
                    <a:gd name="T0" fmla="*/ 111 w 192"/>
                    <a:gd name="T1" fmla="*/ 34 h 177"/>
                    <a:gd name="T2" fmla="*/ 77 w 192"/>
                    <a:gd name="T3" fmla="*/ 124 h 177"/>
                    <a:gd name="T4" fmla="*/ 0 w 192"/>
                    <a:gd name="T5" fmla="*/ 177 h 177"/>
                    <a:gd name="T6" fmla="*/ 33 w 192"/>
                    <a:gd name="T7" fmla="*/ 177 h 177"/>
                    <a:gd name="T8" fmla="*/ 110 w 192"/>
                    <a:gd name="T9" fmla="*/ 124 h 177"/>
                    <a:gd name="T10" fmla="*/ 143 w 192"/>
                    <a:gd name="T11" fmla="*/ 34 h 177"/>
                    <a:gd name="T12" fmla="*/ 192 w 192"/>
                    <a:gd name="T13" fmla="*/ 0 h 177"/>
                    <a:gd name="T14" fmla="*/ 159 w 192"/>
                    <a:gd name="T15" fmla="*/ 0 h 177"/>
                    <a:gd name="T16" fmla="*/ 111 w 192"/>
                    <a:gd name="T17" fmla="*/ 3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77">
                      <a:moveTo>
                        <a:pt x="111" y="34"/>
                      </a:move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65" y="156"/>
                        <a:pt x="34" y="177"/>
                        <a:pt x="0" y="177"/>
                      </a:cubicBezTo>
                      <a:cubicBezTo>
                        <a:pt x="33" y="177"/>
                        <a:pt x="33" y="177"/>
                        <a:pt x="33" y="177"/>
                      </a:cubicBezTo>
                      <a:cubicBezTo>
                        <a:pt x="67" y="177"/>
                        <a:pt x="98" y="156"/>
                        <a:pt x="110" y="124"/>
                      </a:cubicBezTo>
                      <a:cubicBezTo>
                        <a:pt x="143" y="34"/>
                        <a:pt x="143" y="34"/>
                        <a:pt x="143" y="34"/>
                      </a:cubicBezTo>
                      <a:cubicBezTo>
                        <a:pt x="151" y="13"/>
                        <a:pt x="170" y="0"/>
                        <a:pt x="192" y="0"/>
                      </a:cubicBezTo>
                      <a:cubicBezTo>
                        <a:pt x="159" y="0"/>
                        <a:pt x="159" y="0"/>
                        <a:pt x="159" y="0"/>
                      </a:cubicBezTo>
                      <a:cubicBezTo>
                        <a:pt x="138" y="0"/>
                        <a:pt x="118" y="13"/>
                        <a:pt x="111" y="3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grpSp>
              <p:nvGrpSpPr>
                <p:cNvPr id="108" name="그룹 107"/>
                <p:cNvGrpSpPr/>
                <p:nvPr/>
              </p:nvGrpSpPr>
              <p:grpSpPr>
                <a:xfrm>
                  <a:off x="5172074" y="4085425"/>
                  <a:ext cx="1671272" cy="454721"/>
                  <a:chOff x="1113158" y="1262857"/>
                  <a:chExt cx="2126731" cy="578643"/>
                </a:xfrm>
                <a:solidFill>
                  <a:srgbClr val="D42423"/>
                </a:solidFill>
              </p:grpSpPr>
              <p:sp>
                <p:nvSpPr>
                  <p:cNvPr id="109" name="Freeform 9"/>
                  <p:cNvSpPr>
                    <a:spLocks/>
                  </p:cNvSpPr>
                  <p:nvPr/>
                </p:nvSpPr>
                <p:spPr bwMode="auto">
                  <a:xfrm>
                    <a:off x="2612231" y="1262857"/>
                    <a:ext cx="627658" cy="578643"/>
                  </a:xfrm>
                  <a:custGeom>
                    <a:avLst/>
                    <a:gdLst>
                      <a:gd name="T0" fmla="*/ 111 w 192"/>
                      <a:gd name="T1" fmla="*/ 34 h 177"/>
                      <a:gd name="T2" fmla="*/ 77 w 192"/>
                      <a:gd name="T3" fmla="*/ 124 h 177"/>
                      <a:gd name="T4" fmla="*/ 0 w 192"/>
                      <a:gd name="T5" fmla="*/ 177 h 177"/>
                      <a:gd name="T6" fmla="*/ 33 w 192"/>
                      <a:gd name="T7" fmla="*/ 177 h 177"/>
                      <a:gd name="T8" fmla="*/ 110 w 192"/>
                      <a:gd name="T9" fmla="*/ 124 h 177"/>
                      <a:gd name="T10" fmla="*/ 143 w 192"/>
                      <a:gd name="T11" fmla="*/ 34 h 177"/>
                      <a:gd name="T12" fmla="*/ 192 w 192"/>
                      <a:gd name="T13" fmla="*/ 0 h 177"/>
                      <a:gd name="T14" fmla="*/ 159 w 192"/>
                      <a:gd name="T15" fmla="*/ 0 h 177"/>
                      <a:gd name="T16" fmla="*/ 111 w 192"/>
                      <a:gd name="T17" fmla="*/ 3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2" h="177">
                        <a:moveTo>
                          <a:pt x="111" y="34"/>
                        </a:moveTo>
                        <a:cubicBezTo>
                          <a:pt x="77" y="124"/>
                          <a:pt x="77" y="124"/>
                          <a:pt x="77" y="124"/>
                        </a:cubicBezTo>
                        <a:cubicBezTo>
                          <a:pt x="65" y="156"/>
                          <a:pt x="34" y="177"/>
                          <a:pt x="0" y="177"/>
                        </a:cubicBezTo>
                        <a:cubicBezTo>
                          <a:pt x="33" y="177"/>
                          <a:pt x="33" y="177"/>
                          <a:pt x="33" y="177"/>
                        </a:cubicBezTo>
                        <a:cubicBezTo>
                          <a:pt x="67" y="177"/>
                          <a:pt x="98" y="156"/>
                          <a:pt x="110" y="124"/>
                        </a:cubicBezTo>
                        <a:cubicBezTo>
                          <a:pt x="143" y="34"/>
                          <a:pt x="143" y="34"/>
                          <a:pt x="143" y="34"/>
                        </a:cubicBezTo>
                        <a:cubicBezTo>
                          <a:pt x="151" y="13"/>
                          <a:pt x="170" y="0"/>
                          <a:pt x="192" y="0"/>
                        </a:cubicBezTo>
                        <a:cubicBezTo>
                          <a:pt x="159" y="0"/>
                          <a:pt x="159" y="0"/>
                          <a:pt x="159" y="0"/>
                        </a:cubicBezTo>
                        <a:cubicBezTo>
                          <a:pt x="138" y="0"/>
                          <a:pt x="118" y="13"/>
                          <a:pt x="111" y="34"/>
                        </a:cubicBezTo>
                        <a:close/>
                      </a:path>
                    </a:pathLst>
                  </a:cu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10" name="직사각형 109"/>
                  <p:cNvSpPr/>
                  <p:nvPr/>
                </p:nvSpPr>
                <p:spPr>
                  <a:xfrm>
                    <a:off x="1113158" y="1262857"/>
                    <a:ext cx="1591940" cy="578643"/>
                  </a:xfrm>
                  <a:prstGeom prst="rect">
                    <a:avLst/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11" name="평행 사변형 110"/>
                  <p:cNvSpPr/>
                  <p:nvPr/>
                </p:nvSpPr>
                <p:spPr>
                  <a:xfrm>
                    <a:off x="1635126" y="1262857"/>
                    <a:ext cx="1489074" cy="578643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12" name="평행 사변형 111"/>
                  <p:cNvSpPr/>
                  <p:nvPr/>
                </p:nvSpPr>
                <p:spPr>
                  <a:xfrm>
                    <a:off x="2460625" y="1555750"/>
                    <a:ext cx="508000" cy="263525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</p:grpSp>
          </p:grpSp>
          <p:grpSp>
            <p:nvGrpSpPr>
              <p:cNvPr id="100" name="그룹 99"/>
              <p:cNvGrpSpPr/>
              <p:nvPr/>
            </p:nvGrpSpPr>
            <p:grpSpPr>
              <a:xfrm flipH="1">
                <a:off x="3471275" y="885025"/>
                <a:ext cx="1746252" cy="454721"/>
                <a:chOff x="5172074" y="4085425"/>
                <a:chExt cx="1746252" cy="454721"/>
              </a:xfrm>
            </p:grpSpPr>
            <p:sp>
              <p:nvSpPr>
                <p:cNvPr id="101" name="Freeform 9"/>
                <p:cNvSpPr>
                  <a:spLocks/>
                </p:cNvSpPr>
                <p:nvPr/>
              </p:nvSpPr>
              <p:spPr bwMode="auto">
                <a:xfrm>
                  <a:off x="6425087" y="4085425"/>
                  <a:ext cx="493239" cy="454721"/>
                </a:xfrm>
                <a:custGeom>
                  <a:avLst/>
                  <a:gdLst>
                    <a:gd name="T0" fmla="*/ 111 w 192"/>
                    <a:gd name="T1" fmla="*/ 34 h 177"/>
                    <a:gd name="T2" fmla="*/ 77 w 192"/>
                    <a:gd name="T3" fmla="*/ 124 h 177"/>
                    <a:gd name="T4" fmla="*/ 0 w 192"/>
                    <a:gd name="T5" fmla="*/ 177 h 177"/>
                    <a:gd name="T6" fmla="*/ 33 w 192"/>
                    <a:gd name="T7" fmla="*/ 177 h 177"/>
                    <a:gd name="T8" fmla="*/ 110 w 192"/>
                    <a:gd name="T9" fmla="*/ 124 h 177"/>
                    <a:gd name="T10" fmla="*/ 143 w 192"/>
                    <a:gd name="T11" fmla="*/ 34 h 177"/>
                    <a:gd name="T12" fmla="*/ 192 w 192"/>
                    <a:gd name="T13" fmla="*/ 0 h 177"/>
                    <a:gd name="T14" fmla="*/ 159 w 192"/>
                    <a:gd name="T15" fmla="*/ 0 h 177"/>
                    <a:gd name="T16" fmla="*/ 111 w 192"/>
                    <a:gd name="T17" fmla="*/ 3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77">
                      <a:moveTo>
                        <a:pt x="111" y="34"/>
                      </a:move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65" y="156"/>
                        <a:pt x="34" y="177"/>
                        <a:pt x="0" y="177"/>
                      </a:cubicBezTo>
                      <a:cubicBezTo>
                        <a:pt x="33" y="177"/>
                        <a:pt x="33" y="177"/>
                        <a:pt x="33" y="177"/>
                      </a:cubicBezTo>
                      <a:cubicBezTo>
                        <a:pt x="67" y="177"/>
                        <a:pt x="98" y="156"/>
                        <a:pt x="110" y="124"/>
                      </a:cubicBezTo>
                      <a:cubicBezTo>
                        <a:pt x="143" y="34"/>
                        <a:pt x="143" y="34"/>
                        <a:pt x="143" y="34"/>
                      </a:cubicBezTo>
                      <a:cubicBezTo>
                        <a:pt x="151" y="13"/>
                        <a:pt x="170" y="0"/>
                        <a:pt x="192" y="0"/>
                      </a:cubicBezTo>
                      <a:cubicBezTo>
                        <a:pt x="159" y="0"/>
                        <a:pt x="159" y="0"/>
                        <a:pt x="159" y="0"/>
                      </a:cubicBezTo>
                      <a:cubicBezTo>
                        <a:pt x="138" y="0"/>
                        <a:pt x="118" y="13"/>
                        <a:pt x="111" y="3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grpSp>
              <p:nvGrpSpPr>
                <p:cNvPr id="102" name="그룹 101"/>
                <p:cNvGrpSpPr/>
                <p:nvPr/>
              </p:nvGrpSpPr>
              <p:grpSpPr>
                <a:xfrm>
                  <a:off x="5172074" y="4085425"/>
                  <a:ext cx="1671272" cy="454721"/>
                  <a:chOff x="1113158" y="1262857"/>
                  <a:chExt cx="2126731" cy="578643"/>
                </a:xfrm>
                <a:solidFill>
                  <a:srgbClr val="D42423"/>
                </a:solidFill>
              </p:grpSpPr>
              <p:sp>
                <p:nvSpPr>
                  <p:cNvPr id="103" name="Freeform 9"/>
                  <p:cNvSpPr>
                    <a:spLocks/>
                  </p:cNvSpPr>
                  <p:nvPr/>
                </p:nvSpPr>
                <p:spPr bwMode="auto">
                  <a:xfrm>
                    <a:off x="2612231" y="1262857"/>
                    <a:ext cx="627658" cy="578643"/>
                  </a:xfrm>
                  <a:custGeom>
                    <a:avLst/>
                    <a:gdLst>
                      <a:gd name="T0" fmla="*/ 111 w 192"/>
                      <a:gd name="T1" fmla="*/ 34 h 177"/>
                      <a:gd name="T2" fmla="*/ 77 w 192"/>
                      <a:gd name="T3" fmla="*/ 124 h 177"/>
                      <a:gd name="T4" fmla="*/ 0 w 192"/>
                      <a:gd name="T5" fmla="*/ 177 h 177"/>
                      <a:gd name="T6" fmla="*/ 33 w 192"/>
                      <a:gd name="T7" fmla="*/ 177 h 177"/>
                      <a:gd name="T8" fmla="*/ 110 w 192"/>
                      <a:gd name="T9" fmla="*/ 124 h 177"/>
                      <a:gd name="T10" fmla="*/ 143 w 192"/>
                      <a:gd name="T11" fmla="*/ 34 h 177"/>
                      <a:gd name="T12" fmla="*/ 192 w 192"/>
                      <a:gd name="T13" fmla="*/ 0 h 177"/>
                      <a:gd name="T14" fmla="*/ 159 w 192"/>
                      <a:gd name="T15" fmla="*/ 0 h 177"/>
                      <a:gd name="T16" fmla="*/ 111 w 192"/>
                      <a:gd name="T17" fmla="*/ 3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2" h="177">
                        <a:moveTo>
                          <a:pt x="111" y="34"/>
                        </a:moveTo>
                        <a:cubicBezTo>
                          <a:pt x="77" y="124"/>
                          <a:pt x="77" y="124"/>
                          <a:pt x="77" y="124"/>
                        </a:cubicBezTo>
                        <a:cubicBezTo>
                          <a:pt x="65" y="156"/>
                          <a:pt x="34" y="177"/>
                          <a:pt x="0" y="177"/>
                        </a:cubicBezTo>
                        <a:cubicBezTo>
                          <a:pt x="33" y="177"/>
                          <a:pt x="33" y="177"/>
                          <a:pt x="33" y="177"/>
                        </a:cubicBezTo>
                        <a:cubicBezTo>
                          <a:pt x="67" y="177"/>
                          <a:pt x="98" y="156"/>
                          <a:pt x="110" y="124"/>
                        </a:cubicBezTo>
                        <a:cubicBezTo>
                          <a:pt x="143" y="34"/>
                          <a:pt x="143" y="34"/>
                          <a:pt x="143" y="34"/>
                        </a:cubicBezTo>
                        <a:cubicBezTo>
                          <a:pt x="151" y="13"/>
                          <a:pt x="170" y="0"/>
                          <a:pt x="192" y="0"/>
                        </a:cubicBezTo>
                        <a:cubicBezTo>
                          <a:pt x="159" y="0"/>
                          <a:pt x="159" y="0"/>
                          <a:pt x="159" y="0"/>
                        </a:cubicBezTo>
                        <a:cubicBezTo>
                          <a:pt x="138" y="0"/>
                          <a:pt x="118" y="13"/>
                          <a:pt x="111" y="34"/>
                        </a:cubicBezTo>
                        <a:close/>
                      </a:path>
                    </a:pathLst>
                  </a:cu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04" name="직사각형 103"/>
                  <p:cNvSpPr/>
                  <p:nvPr/>
                </p:nvSpPr>
                <p:spPr>
                  <a:xfrm>
                    <a:off x="1113158" y="1262857"/>
                    <a:ext cx="1591940" cy="578643"/>
                  </a:xfrm>
                  <a:prstGeom prst="rect">
                    <a:avLst/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05" name="평행 사변형 104"/>
                  <p:cNvSpPr/>
                  <p:nvPr/>
                </p:nvSpPr>
                <p:spPr>
                  <a:xfrm>
                    <a:off x="1635126" y="1262857"/>
                    <a:ext cx="1489074" cy="578643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06" name="평행 사변형 105"/>
                  <p:cNvSpPr/>
                  <p:nvPr/>
                </p:nvSpPr>
                <p:spPr>
                  <a:xfrm>
                    <a:off x="2460625" y="1555750"/>
                    <a:ext cx="508000" cy="263525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</p:grpSp>
          </p:grpSp>
        </p:grpSp>
        <p:sp>
          <p:nvSpPr>
            <p:cNvPr id="98" name="TextBox 97"/>
            <p:cNvSpPr txBox="1"/>
            <p:nvPr/>
          </p:nvSpPr>
          <p:spPr>
            <a:xfrm>
              <a:off x="4387119" y="892332"/>
              <a:ext cx="1665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2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SH PAC</a:t>
              </a:r>
            </a:p>
          </p:txBody>
        </p:sp>
      </p:grpSp>
      <p:grpSp>
        <p:nvGrpSpPr>
          <p:cNvPr id="113" name="그룹 112"/>
          <p:cNvGrpSpPr/>
          <p:nvPr/>
        </p:nvGrpSpPr>
        <p:grpSpPr>
          <a:xfrm>
            <a:off x="3953351" y="1788647"/>
            <a:ext cx="2821624" cy="2558294"/>
            <a:chOff x="6212452" y="266699"/>
            <a:chExt cx="3705415" cy="3359604"/>
          </a:xfrm>
        </p:grpSpPr>
        <p:sp>
          <p:nvSpPr>
            <p:cNvPr id="114" name="타원 113"/>
            <p:cNvSpPr/>
            <p:nvPr/>
          </p:nvSpPr>
          <p:spPr>
            <a:xfrm>
              <a:off x="6212452" y="2353720"/>
              <a:ext cx="3705415" cy="1272583"/>
            </a:xfrm>
            <a:prstGeom prst="ellipse">
              <a:avLst/>
            </a:prstGeom>
            <a:gradFill>
              <a:gsLst>
                <a:gs pos="86000">
                  <a:schemeClr val="bg1">
                    <a:alpha val="0"/>
                  </a:schemeClr>
                </a:gs>
                <a:gs pos="1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25400" dist="12700" dir="16200000">
                <a:prstClr val="black">
                  <a:alpha val="3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6419580" y="266699"/>
              <a:ext cx="3421173" cy="3005471"/>
              <a:chOff x="6635480" y="190499"/>
              <a:chExt cx="3421173" cy="3005471"/>
            </a:xfrm>
          </p:grpSpPr>
          <p:grpSp>
            <p:nvGrpSpPr>
              <p:cNvPr id="116" name="그룹 115"/>
              <p:cNvGrpSpPr/>
              <p:nvPr/>
            </p:nvGrpSpPr>
            <p:grpSpPr>
              <a:xfrm>
                <a:off x="6635480" y="2638424"/>
                <a:ext cx="3421173" cy="557546"/>
                <a:chOff x="6635480" y="2638424"/>
                <a:chExt cx="3421173" cy="557546"/>
              </a:xfrm>
            </p:grpSpPr>
            <p:pic>
              <p:nvPicPr>
                <p:cNvPr id="120" name="그림 119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5480" y="2906902"/>
                  <a:ext cx="1554700" cy="289068"/>
                </a:xfrm>
                <a:prstGeom prst="rect">
                  <a:avLst/>
                </a:prstGeom>
              </p:spPr>
            </p:pic>
            <p:pic>
              <p:nvPicPr>
                <p:cNvPr id="121" name="그림 120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1187977">
                  <a:off x="7834315" y="2638424"/>
                  <a:ext cx="1604392" cy="238125"/>
                </a:xfrm>
                <a:prstGeom prst="rect">
                  <a:avLst/>
                </a:prstGeom>
              </p:spPr>
            </p:pic>
            <p:pic>
              <p:nvPicPr>
                <p:cNvPr id="122" name="그림 12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701127">
                  <a:off x="8780628" y="2694994"/>
                  <a:ext cx="1276025" cy="238125"/>
                </a:xfrm>
                <a:prstGeom prst="rect">
                  <a:avLst/>
                </a:prstGeom>
              </p:spPr>
            </p:pic>
          </p:grpSp>
          <p:grpSp>
            <p:nvGrpSpPr>
              <p:cNvPr id="117" name="그룹 116"/>
              <p:cNvGrpSpPr/>
              <p:nvPr/>
            </p:nvGrpSpPr>
            <p:grpSpPr>
              <a:xfrm flipH="1">
                <a:off x="6639202" y="190499"/>
                <a:ext cx="3068733" cy="2986359"/>
                <a:chOff x="1679086" y="731831"/>
                <a:chExt cx="6264162" cy="6096012"/>
              </a:xfrm>
            </p:grpSpPr>
            <p:pic>
              <p:nvPicPr>
                <p:cNvPr id="118" name="그림 117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679086" y="731831"/>
                  <a:ext cx="6264162" cy="6096012"/>
                </a:xfrm>
                <a:prstGeom prst="rect">
                  <a:avLst/>
                </a:prstGeom>
              </p:spPr>
            </p:pic>
            <p:pic>
              <p:nvPicPr>
                <p:cNvPr id="119" name="그림 11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39940" y="1153240"/>
                  <a:ext cx="4332435" cy="4044247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24" name="TextBox 123"/>
          <p:cNvSpPr txBox="1"/>
          <p:nvPr/>
        </p:nvSpPr>
        <p:spPr>
          <a:xfrm>
            <a:off x="4789851" y="4252543"/>
            <a:ext cx="23441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buClr>
                <a:srgbClr val="800000"/>
              </a:buClr>
            </a:pPr>
            <a:r>
              <a:rPr lang="en-US" altLang="ko-KR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SH PAC Sales</a:t>
            </a:r>
            <a:endParaRPr lang="ko-KR" altLang="en-US" sz="1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467642" y="4463482"/>
            <a:ext cx="698151" cy="138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[PCS/year]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9277349" y="4463482"/>
            <a:ext cx="914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[USD mil./year]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78" name="자유형 177"/>
          <p:cNvSpPr/>
          <p:nvPr/>
        </p:nvSpPr>
        <p:spPr>
          <a:xfrm>
            <a:off x="3733806" y="5123852"/>
            <a:ext cx="975534" cy="442999"/>
          </a:xfrm>
          <a:custGeom>
            <a:avLst/>
            <a:gdLst>
              <a:gd name="connsiteX0" fmla="*/ 0 w 1133475"/>
              <a:gd name="connsiteY0" fmla="*/ 476250 h 476250"/>
              <a:gd name="connsiteX1" fmla="*/ 419100 w 1133475"/>
              <a:gd name="connsiteY1" fmla="*/ 352425 h 476250"/>
              <a:gd name="connsiteX2" fmla="*/ 752475 w 1133475"/>
              <a:gd name="connsiteY2" fmla="*/ 66675 h 476250"/>
              <a:gd name="connsiteX3" fmla="*/ 1133475 w 1133475"/>
              <a:gd name="connsiteY3" fmla="*/ 0 h 476250"/>
              <a:gd name="connsiteX0" fmla="*/ 0 w 975534"/>
              <a:gd name="connsiteY0" fmla="*/ 442999 h 442999"/>
              <a:gd name="connsiteX1" fmla="*/ 419100 w 975534"/>
              <a:gd name="connsiteY1" fmla="*/ 319174 h 442999"/>
              <a:gd name="connsiteX2" fmla="*/ 752475 w 975534"/>
              <a:gd name="connsiteY2" fmla="*/ 33424 h 442999"/>
              <a:gd name="connsiteX3" fmla="*/ 975534 w 975534"/>
              <a:gd name="connsiteY3" fmla="*/ 0 h 4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534" h="442999">
                <a:moveTo>
                  <a:pt x="0" y="442999"/>
                </a:moveTo>
                <a:lnTo>
                  <a:pt x="419100" y="319174"/>
                </a:lnTo>
                <a:lnTo>
                  <a:pt x="752475" y="33424"/>
                </a:lnTo>
                <a:cubicBezTo>
                  <a:pt x="879475" y="11199"/>
                  <a:pt x="848534" y="22225"/>
                  <a:pt x="975534" y="0"/>
                </a:cubicBezTo>
              </a:path>
            </a:pathLst>
          </a:custGeom>
          <a:noFill/>
          <a:ln>
            <a:solidFill>
              <a:srgbClr val="76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2" name="TextBox 321"/>
          <p:cNvSpPr txBox="1"/>
          <p:nvPr/>
        </p:nvSpPr>
        <p:spPr>
          <a:xfrm rot="5400000">
            <a:off x="8145627" y="59988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1,033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23" name="TextBox 322"/>
          <p:cNvSpPr txBox="1"/>
          <p:nvPr/>
        </p:nvSpPr>
        <p:spPr>
          <a:xfrm rot="5400000">
            <a:off x="9698202" y="55035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1,400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645007" y="4941212"/>
            <a:ext cx="110918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257183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rPr>
              <a:t>CAPA_1shift </a:t>
            </a:r>
          </a:p>
        </p:txBody>
      </p:sp>
      <p:grpSp>
        <p:nvGrpSpPr>
          <p:cNvPr id="354" name="그룹 353"/>
          <p:cNvGrpSpPr/>
          <p:nvPr/>
        </p:nvGrpSpPr>
        <p:grpSpPr>
          <a:xfrm>
            <a:off x="583501" y="5973212"/>
            <a:ext cx="407124" cy="371356"/>
            <a:chOff x="1562988" y="5981699"/>
            <a:chExt cx="407124" cy="371357"/>
          </a:xfrm>
        </p:grpSpPr>
        <p:sp>
          <p:nvSpPr>
            <p:cNvPr id="355" name="TextBox 354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40%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56" name="아래쪽 화살표 355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22" name="그룹 421"/>
          <p:cNvGrpSpPr/>
          <p:nvPr/>
        </p:nvGrpSpPr>
        <p:grpSpPr>
          <a:xfrm>
            <a:off x="1612201" y="5719507"/>
            <a:ext cx="407124" cy="377066"/>
            <a:chOff x="2459926" y="5029204"/>
            <a:chExt cx="407124" cy="377066"/>
          </a:xfrm>
        </p:grpSpPr>
        <p:sp>
          <p:nvSpPr>
            <p:cNvPr id="180" name="TextBox 179"/>
            <p:cNvSpPr txBox="1"/>
            <p:nvPr/>
          </p:nvSpPr>
          <p:spPr>
            <a:xfrm>
              <a:off x="2459926" y="5221604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12%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57" name="아래쪽 화살표 356"/>
            <p:cNvSpPr/>
            <p:nvPr/>
          </p:nvSpPr>
          <p:spPr>
            <a:xfrm rot="10800000">
              <a:off x="2559052" y="5029204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21" name="그룹 420"/>
          <p:cNvGrpSpPr/>
          <p:nvPr/>
        </p:nvGrpSpPr>
        <p:grpSpPr>
          <a:xfrm>
            <a:off x="2595181" y="5373143"/>
            <a:ext cx="407124" cy="377066"/>
            <a:chOff x="3185731" y="5381629"/>
            <a:chExt cx="407124" cy="377066"/>
          </a:xfrm>
        </p:grpSpPr>
        <p:sp>
          <p:nvSpPr>
            <p:cNvPr id="181" name="TextBox 180"/>
            <p:cNvSpPr txBox="1"/>
            <p:nvPr/>
          </p:nvSpPr>
          <p:spPr>
            <a:xfrm>
              <a:off x="3185731" y="5574029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8</a:t>
              </a: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58" name="아래쪽 화살표 357"/>
            <p:cNvSpPr/>
            <p:nvPr/>
          </p:nvSpPr>
          <p:spPr>
            <a:xfrm rot="10800000">
              <a:off x="3268665" y="538162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20" name="그룹 419"/>
          <p:cNvGrpSpPr/>
          <p:nvPr/>
        </p:nvGrpSpPr>
        <p:grpSpPr>
          <a:xfrm>
            <a:off x="3631501" y="5070248"/>
            <a:ext cx="407124" cy="409451"/>
            <a:chOff x="3905821" y="5244469"/>
            <a:chExt cx="407124" cy="409451"/>
          </a:xfrm>
        </p:grpSpPr>
        <p:sp>
          <p:nvSpPr>
            <p:cNvPr id="182" name="TextBox 181"/>
            <p:cNvSpPr txBox="1"/>
            <p:nvPr/>
          </p:nvSpPr>
          <p:spPr>
            <a:xfrm>
              <a:off x="3905821" y="5469254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10%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59" name="아래쪽 화살표 358"/>
            <p:cNvSpPr/>
            <p:nvPr/>
          </p:nvSpPr>
          <p:spPr>
            <a:xfrm rot="10800000">
              <a:off x="3984945" y="524446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19" name="그룹 418"/>
          <p:cNvGrpSpPr/>
          <p:nvPr/>
        </p:nvGrpSpPr>
        <p:grpSpPr>
          <a:xfrm>
            <a:off x="4671631" y="4780342"/>
            <a:ext cx="407124" cy="375161"/>
            <a:chOff x="4662106" y="4939669"/>
            <a:chExt cx="407124" cy="375161"/>
          </a:xfrm>
        </p:grpSpPr>
        <p:sp>
          <p:nvSpPr>
            <p:cNvPr id="183" name="TextBox 182"/>
            <p:cNvSpPr txBox="1"/>
            <p:nvPr/>
          </p:nvSpPr>
          <p:spPr>
            <a:xfrm>
              <a:off x="4662106" y="5130164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3%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0" name="아래쪽 화살표 359"/>
            <p:cNvSpPr/>
            <p:nvPr/>
          </p:nvSpPr>
          <p:spPr>
            <a:xfrm rot="10800000">
              <a:off x="4739325" y="493966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62" name="자유형 361"/>
          <p:cNvSpPr/>
          <p:nvPr/>
        </p:nvSpPr>
        <p:spPr>
          <a:xfrm>
            <a:off x="8766194" y="5090409"/>
            <a:ext cx="1187431" cy="404145"/>
          </a:xfrm>
          <a:custGeom>
            <a:avLst/>
            <a:gdLst>
              <a:gd name="connsiteX0" fmla="*/ 0 w 1136591"/>
              <a:gd name="connsiteY0" fmla="*/ 521294 h 521294"/>
              <a:gd name="connsiteX1" fmla="*/ 367469 w 1136591"/>
              <a:gd name="connsiteY1" fmla="*/ 350378 h 521294"/>
              <a:gd name="connsiteX2" fmla="*/ 760576 w 1136591"/>
              <a:gd name="connsiteY2" fmla="*/ 153825 h 521294"/>
              <a:gd name="connsiteX3" fmla="*/ 1136591 w 1136591"/>
              <a:gd name="connsiteY3" fmla="*/ 0 h 52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6591" h="521294">
                <a:moveTo>
                  <a:pt x="0" y="521294"/>
                </a:moveTo>
                <a:lnTo>
                  <a:pt x="367469" y="350378"/>
                </a:lnTo>
                <a:lnTo>
                  <a:pt x="760576" y="153825"/>
                </a:lnTo>
                <a:lnTo>
                  <a:pt x="1136591" y="0"/>
                </a:lnTo>
              </a:path>
            </a:pathLst>
          </a:custGeom>
          <a:noFill/>
          <a:ln>
            <a:solidFill>
              <a:srgbClr val="76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5" name="그룹 364"/>
          <p:cNvGrpSpPr/>
          <p:nvPr/>
        </p:nvGrpSpPr>
        <p:grpSpPr>
          <a:xfrm>
            <a:off x="5511487" y="6036354"/>
            <a:ext cx="407124" cy="371356"/>
            <a:chOff x="1562988" y="5981699"/>
            <a:chExt cx="407124" cy="371357"/>
          </a:xfrm>
        </p:grpSpPr>
        <p:sp>
          <p:nvSpPr>
            <p:cNvPr id="366" name="TextBox 365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41%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7" name="아래쪽 화살표 366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8" name="그룹 367"/>
          <p:cNvGrpSpPr/>
          <p:nvPr/>
        </p:nvGrpSpPr>
        <p:grpSpPr>
          <a:xfrm>
            <a:off x="6559771" y="5520936"/>
            <a:ext cx="407124" cy="371356"/>
            <a:chOff x="1562988" y="5981699"/>
            <a:chExt cx="407124" cy="371357"/>
          </a:xfrm>
        </p:grpSpPr>
        <p:sp>
          <p:nvSpPr>
            <p:cNvPr id="369" name="TextBox 368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28%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0" name="아래쪽 화살표 369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1" name="그룹 370"/>
          <p:cNvGrpSpPr/>
          <p:nvPr/>
        </p:nvGrpSpPr>
        <p:grpSpPr>
          <a:xfrm>
            <a:off x="7300318" y="5389367"/>
            <a:ext cx="407124" cy="371356"/>
            <a:chOff x="1562988" y="5981699"/>
            <a:chExt cx="407124" cy="371357"/>
          </a:xfrm>
        </p:grpSpPr>
        <p:sp>
          <p:nvSpPr>
            <p:cNvPr id="372" name="TextBox 371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11%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3" name="아래쪽 화살표 372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4" name="그룹 373"/>
          <p:cNvGrpSpPr/>
          <p:nvPr/>
        </p:nvGrpSpPr>
        <p:grpSpPr>
          <a:xfrm>
            <a:off x="8601860" y="5008190"/>
            <a:ext cx="407124" cy="371356"/>
            <a:chOff x="1562988" y="5981699"/>
            <a:chExt cx="407124" cy="371357"/>
          </a:xfrm>
        </p:grpSpPr>
        <p:sp>
          <p:nvSpPr>
            <p:cNvPr id="375" name="TextBox 374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10%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6" name="아래쪽 화살표 375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7" name="그룹 376"/>
          <p:cNvGrpSpPr/>
          <p:nvPr/>
        </p:nvGrpSpPr>
        <p:grpSpPr>
          <a:xfrm>
            <a:off x="9721448" y="4757691"/>
            <a:ext cx="407124" cy="371356"/>
            <a:chOff x="1562988" y="5981699"/>
            <a:chExt cx="407124" cy="371357"/>
          </a:xfrm>
        </p:grpSpPr>
        <p:sp>
          <p:nvSpPr>
            <p:cNvPr id="378" name="TextBox 377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7%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9" name="아래쪽 화살표 378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391" name="직선 연결선 390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TextBox 392"/>
          <p:cNvSpPr txBox="1"/>
          <p:nvPr/>
        </p:nvSpPr>
        <p:spPr>
          <a:xfrm>
            <a:off x="1027475" y="525886"/>
            <a:ext cx="573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Belief for Customer, Continually Development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Company summary and Condition of </a:t>
            </a:r>
            <a:r>
              <a:rPr lang="en-US" altLang="ko-KR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Sales/</a:t>
            </a:r>
            <a:r>
              <a:rPr lang="en-US" altLang="ko-KR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Production</a:t>
            </a:r>
            <a:r>
              <a:rPr lang="en-US" altLang="ko-KR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75608" y="237526"/>
            <a:ext cx="1394583" cy="856709"/>
            <a:chOff x="275608" y="237526"/>
            <a:chExt cx="1394583" cy="856709"/>
          </a:xfrm>
        </p:grpSpPr>
        <p:sp>
          <p:nvSpPr>
            <p:cNvPr id="392" name="TextBox 391"/>
            <p:cNvSpPr txBox="1"/>
            <p:nvPr/>
          </p:nvSpPr>
          <p:spPr>
            <a:xfrm>
              <a:off x="275608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Ⅰ</a:t>
              </a:r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704233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.</a:t>
              </a:r>
            </a:p>
          </p:txBody>
        </p:sp>
      </p:grpSp>
      <p:grpSp>
        <p:nvGrpSpPr>
          <p:cNvPr id="426" name="그룹 425"/>
          <p:cNvGrpSpPr/>
          <p:nvPr/>
        </p:nvGrpSpPr>
        <p:grpSpPr>
          <a:xfrm>
            <a:off x="495655" y="7081327"/>
            <a:ext cx="4623275" cy="250964"/>
            <a:chOff x="495655" y="7081327"/>
            <a:chExt cx="4623275" cy="250964"/>
          </a:xfrm>
        </p:grpSpPr>
        <p:cxnSp>
          <p:nvCxnSpPr>
            <p:cNvPr id="149" name="직선 연결선 148"/>
            <p:cNvCxnSpPr/>
            <p:nvPr/>
          </p:nvCxnSpPr>
          <p:spPr>
            <a:xfrm>
              <a:off x="557731" y="7081327"/>
              <a:ext cx="452937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TextBox 385"/>
            <p:cNvSpPr txBox="1"/>
            <p:nvPr/>
          </p:nvSpPr>
          <p:spPr>
            <a:xfrm>
              <a:off x="495655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1520349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2529014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3534658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4561893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424" name="자유형 423"/>
          <p:cNvSpPr/>
          <p:nvPr/>
        </p:nvSpPr>
        <p:spPr>
          <a:xfrm>
            <a:off x="771352" y="5562600"/>
            <a:ext cx="2962448" cy="856037"/>
          </a:xfrm>
          <a:custGeom>
            <a:avLst/>
            <a:gdLst>
              <a:gd name="connsiteX0" fmla="*/ 0 w 3028950"/>
              <a:gd name="connsiteY0" fmla="*/ 847725 h 847725"/>
              <a:gd name="connsiteX1" fmla="*/ 552450 w 3028950"/>
              <a:gd name="connsiteY1" fmla="*/ 714375 h 847725"/>
              <a:gd name="connsiteX2" fmla="*/ 1114425 w 3028950"/>
              <a:gd name="connsiteY2" fmla="*/ 581025 h 847725"/>
              <a:gd name="connsiteX3" fmla="*/ 1628775 w 3028950"/>
              <a:gd name="connsiteY3" fmla="*/ 409575 h 847725"/>
              <a:gd name="connsiteX4" fmla="*/ 2105025 w 3028950"/>
              <a:gd name="connsiteY4" fmla="*/ 257175 h 847725"/>
              <a:gd name="connsiteX5" fmla="*/ 2657475 w 3028950"/>
              <a:gd name="connsiteY5" fmla="*/ 295275 h 847725"/>
              <a:gd name="connsiteX6" fmla="*/ 3028950 w 3028950"/>
              <a:gd name="connsiteY6" fmla="*/ 0 h 847725"/>
              <a:gd name="connsiteX0" fmla="*/ 0 w 3028950"/>
              <a:gd name="connsiteY0" fmla="*/ 847725 h 847725"/>
              <a:gd name="connsiteX1" fmla="*/ 552450 w 3028950"/>
              <a:gd name="connsiteY1" fmla="*/ 714375 h 847725"/>
              <a:gd name="connsiteX2" fmla="*/ 1114425 w 3028950"/>
              <a:gd name="connsiteY2" fmla="*/ 581025 h 847725"/>
              <a:gd name="connsiteX3" fmla="*/ 1628775 w 3028950"/>
              <a:gd name="connsiteY3" fmla="*/ 409575 h 847725"/>
              <a:gd name="connsiteX4" fmla="*/ 2105025 w 3028950"/>
              <a:gd name="connsiteY4" fmla="*/ 257175 h 847725"/>
              <a:gd name="connsiteX5" fmla="*/ 2581275 w 3028950"/>
              <a:gd name="connsiteY5" fmla="*/ 238125 h 847725"/>
              <a:gd name="connsiteX6" fmla="*/ 3028950 w 3028950"/>
              <a:gd name="connsiteY6" fmla="*/ 0 h 847725"/>
              <a:gd name="connsiteX0" fmla="*/ 0 w 3028950"/>
              <a:gd name="connsiteY0" fmla="*/ 847725 h 847725"/>
              <a:gd name="connsiteX1" fmla="*/ 552450 w 3028950"/>
              <a:gd name="connsiteY1" fmla="*/ 714375 h 847725"/>
              <a:gd name="connsiteX2" fmla="*/ 1114425 w 3028950"/>
              <a:gd name="connsiteY2" fmla="*/ 581025 h 847725"/>
              <a:gd name="connsiteX3" fmla="*/ 1628775 w 3028950"/>
              <a:gd name="connsiteY3" fmla="*/ 409575 h 847725"/>
              <a:gd name="connsiteX4" fmla="*/ 2105025 w 3028950"/>
              <a:gd name="connsiteY4" fmla="*/ 219075 h 847725"/>
              <a:gd name="connsiteX5" fmla="*/ 2581275 w 3028950"/>
              <a:gd name="connsiteY5" fmla="*/ 238125 h 847725"/>
              <a:gd name="connsiteX6" fmla="*/ 3028950 w 3028950"/>
              <a:gd name="connsiteY6" fmla="*/ 0 h 847725"/>
              <a:gd name="connsiteX0" fmla="*/ 0 w 2962448"/>
              <a:gd name="connsiteY0" fmla="*/ 856037 h 856037"/>
              <a:gd name="connsiteX1" fmla="*/ 485948 w 2962448"/>
              <a:gd name="connsiteY1" fmla="*/ 714375 h 856037"/>
              <a:gd name="connsiteX2" fmla="*/ 1047923 w 2962448"/>
              <a:gd name="connsiteY2" fmla="*/ 581025 h 856037"/>
              <a:gd name="connsiteX3" fmla="*/ 1562273 w 2962448"/>
              <a:gd name="connsiteY3" fmla="*/ 409575 h 856037"/>
              <a:gd name="connsiteX4" fmla="*/ 2038523 w 2962448"/>
              <a:gd name="connsiteY4" fmla="*/ 219075 h 856037"/>
              <a:gd name="connsiteX5" fmla="*/ 2514773 w 2962448"/>
              <a:gd name="connsiteY5" fmla="*/ 238125 h 856037"/>
              <a:gd name="connsiteX6" fmla="*/ 2962448 w 2962448"/>
              <a:gd name="connsiteY6" fmla="*/ 0 h 8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2448" h="856037">
                <a:moveTo>
                  <a:pt x="0" y="856037"/>
                </a:moveTo>
                <a:cubicBezTo>
                  <a:pt x="161983" y="808816"/>
                  <a:pt x="311294" y="760210"/>
                  <a:pt x="485948" y="714375"/>
                </a:cubicBezTo>
                <a:cubicBezTo>
                  <a:pt x="660602" y="668540"/>
                  <a:pt x="860598" y="625475"/>
                  <a:pt x="1047923" y="581025"/>
                </a:cubicBezTo>
                <a:cubicBezTo>
                  <a:pt x="1219373" y="523875"/>
                  <a:pt x="1397173" y="469900"/>
                  <a:pt x="1562273" y="409575"/>
                </a:cubicBezTo>
                <a:cubicBezTo>
                  <a:pt x="1727373" y="349250"/>
                  <a:pt x="1879773" y="282575"/>
                  <a:pt x="2038523" y="219075"/>
                </a:cubicBezTo>
                <a:lnTo>
                  <a:pt x="2514773" y="238125"/>
                </a:lnTo>
                <a:lnTo>
                  <a:pt x="2962448" y="0"/>
                </a:lnTo>
              </a:path>
            </a:pathLst>
          </a:cu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27" name="그룹 426"/>
          <p:cNvGrpSpPr/>
          <p:nvPr/>
        </p:nvGrpSpPr>
        <p:grpSpPr>
          <a:xfrm>
            <a:off x="5489922" y="7081327"/>
            <a:ext cx="4623275" cy="241439"/>
            <a:chOff x="495655" y="7081327"/>
            <a:chExt cx="4623275" cy="241439"/>
          </a:xfrm>
        </p:grpSpPr>
        <p:cxnSp>
          <p:nvCxnSpPr>
            <p:cNvPr id="428" name="직선 연결선 427"/>
            <p:cNvCxnSpPr/>
            <p:nvPr/>
          </p:nvCxnSpPr>
          <p:spPr>
            <a:xfrm>
              <a:off x="557731" y="7081327"/>
              <a:ext cx="452937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9" name="TextBox 438"/>
            <p:cNvSpPr txBox="1"/>
            <p:nvPr/>
          </p:nvSpPr>
          <p:spPr>
            <a:xfrm>
              <a:off x="495655" y="7120848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1520349" y="7120848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2509964" y="7120848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5" name="TextBox 444"/>
            <p:cNvSpPr txBox="1"/>
            <p:nvPr/>
          </p:nvSpPr>
          <p:spPr>
            <a:xfrm>
              <a:off x="3534658" y="7120848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4561893" y="7120848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462" name="Freeform 25"/>
          <p:cNvSpPr>
            <a:spLocks noEditPoints="1"/>
          </p:cNvSpPr>
          <p:nvPr/>
        </p:nvSpPr>
        <p:spPr bwMode="auto">
          <a:xfrm>
            <a:off x="8643938" y="5464213"/>
            <a:ext cx="366712" cy="1599460"/>
          </a:xfrm>
          <a:custGeom>
            <a:avLst/>
            <a:gdLst>
              <a:gd name="T0" fmla="*/ 106 w 106"/>
              <a:gd name="T1" fmla="*/ 427 h 427"/>
              <a:gd name="T2" fmla="*/ 0 w 106"/>
              <a:gd name="T3" fmla="*/ 408 h 427"/>
              <a:gd name="T4" fmla="*/ 31 w 106"/>
              <a:gd name="T5" fmla="*/ 24 h 427"/>
              <a:gd name="T6" fmla="*/ 53 w 106"/>
              <a:gd name="T7" fmla="*/ 14 h 427"/>
              <a:gd name="T8" fmla="*/ 58 w 106"/>
              <a:gd name="T9" fmla="*/ 13 h 427"/>
              <a:gd name="T10" fmla="*/ 55 w 106"/>
              <a:gd name="T11" fmla="*/ 11 h 427"/>
              <a:gd name="T12" fmla="*/ 44 w 106"/>
              <a:gd name="T13" fmla="*/ 9 h 427"/>
              <a:gd name="T14" fmla="*/ 44 w 106"/>
              <a:gd name="T15" fmla="*/ 5 h 427"/>
              <a:gd name="T16" fmla="*/ 49 w 106"/>
              <a:gd name="T17" fmla="*/ 6 h 427"/>
              <a:gd name="T18" fmla="*/ 55 w 106"/>
              <a:gd name="T19" fmla="*/ 8 h 427"/>
              <a:gd name="T20" fmla="*/ 47 w 106"/>
              <a:gd name="T21" fmla="*/ 9 h 427"/>
              <a:gd name="T22" fmla="*/ 53 w 106"/>
              <a:gd name="T23" fmla="*/ 10 h 427"/>
              <a:gd name="T24" fmla="*/ 61 w 106"/>
              <a:gd name="T25" fmla="*/ 14 h 427"/>
              <a:gd name="T26" fmla="*/ 60 w 106"/>
              <a:gd name="T27" fmla="*/ 16 h 427"/>
              <a:gd name="T28" fmla="*/ 53 w 106"/>
              <a:gd name="T29" fmla="*/ 14 h 427"/>
              <a:gd name="T30" fmla="*/ 69 w 106"/>
              <a:gd name="T31" fmla="*/ 21 h 427"/>
              <a:gd name="T32" fmla="*/ 32 w 106"/>
              <a:gd name="T33" fmla="*/ 21 h 427"/>
              <a:gd name="T34" fmla="*/ 16 w 106"/>
              <a:gd name="T35" fmla="*/ 10 h 427"/>
              <a:gd name="T36" fmla="*/ 0 w 106"/>
              <a:gd name="T37" fmla="*/ 0 h 427"/>
              <a:gd name="T38" fmla="*/ 38 w 106"/>
              <a:gd name="T39" fmla="*/ 0 h 427"/>
              <a:gd name="T40" fmla="*/ 75 w 106"/>
              <a:gd name="T41" fmla="*/ 0 h 427"/>
              <a:gd name="T42" fmla="*/ 91 w 106"/>
              <a:gd name="T43" fmla="*/ 10 h 427"/>
              <a:gd name="T44" fmla="*/ 106 w 106"/>
              <a:gd name="T45" fmla="*/ 21 h 427"/>
              <a:gd name="T46" fmla="*/ 32 w 106"/>
              <a:gd name="T47" fmla="*/ 20 h 427"/>
              <a:gd name="T48" fmla="*/ 103 w 106"/>
              <a:gd name="T49" fmla="*/ 20 h 427"/>
              <a:gd name="T50" fmla="*/ 75 w 106"/>
              <a:gd name="T51" fmla="*/ 1 h 427"/>
              <a:gd name="T52" fmla="*/ 4 w 106"/>
              <a:gd name="T53" fmla="*/ 1 h 427"/>
              <a:gd name="T54" fmla="*/ 32 w 106"/>
              <a:gd name="T55" fmla="*/ 20 h 427"/>
              <a:gd name="T56" fmla="*/ 66 w 106"/>
              <a:gd name="T57" fmla="*/ 19 h 427"/>
              <a:gd name="T58" fmla="*/ 19 w 106"/>
              <a:gd name="T59" fmla="*/ 10 h 427"/>
              <a:gd name="T60" fmla="*/ 41 w 106"/>
              <a:gd name="T61" fmla="*/ 2 h 427"/>
              <a:gd name="T62" fmla="*/ 87 w 106"/>
              <a:gd name="T63" fmla="*/ 10 h 427"/>
              <a:gd name="T64" fmla="*/ 64 w 106"/>
              <a:gd name="T65" fmla="*/ 17 h 427"/>
              <a:gd name="T66" fmla="*/ 40 w 106"/>
              <a:gd name="T67" fmla="*/ 10 h 427"/>
              <a:gd name="T68" fmla="*/ 43 w 106"/>
              <a:gd name="T69" fmla="*/ 3 h 427"/>
              <a:gd name="T70" fmla="*/ 67 w 106"/>
              <a:gd name="T71" fmla="*/ 10 h 427"/>
              <a:gd name="T72" fmla="*/ 64 w 106"/>
              <a:gd name="T73" fmla="*/ 17 h 427"/>
              <a:gd name="T74" fmla="*/ 78 w 106"/>
              <a:gd name="T75" fmla="*/ 5 h 427"/>
              <a:gd name="T76" fmla="*/ 69 w 106"/>
              <a:gd name="T77" fmla="*/ 3 h 427"/>
              <a:gd name="T78" fmla="*/ 78 w 106"/>
              <a:gd name="T79" fmla="*/ 5 h 427"/>
              <a:gd name="T80" fmla="*/ 14 w 106"/>
              <a:gd name="T81" fmla="*/ 5 h 427"/>
              <a:gd name="T82" fmla="*/ 15 w 106"/>
              <a:gd name="T83" fmla="*/ 3 h 427"/>
              <a:gd name="T84" fmla="*/ 10 w 106"/>
              <a:gd name="T85" fmla="*/ 3 h 427"/>
              <a:gd name="T86" fmla="*/ 14 w 106"/>
              <a:gd name="T87" fmla="*/ 5 h 427"/>
              <a:gd name="T88" fmla="*/ 29 w 106"/>
              <a:gd name="T89" fmla="*/ 15 h 427"/>
              <a:gd name="T90" fmla="*/ 38 w 106"/>
              <a:gd name="T91" fmla="*/ 18 h 427"/>
              <a:gd name="T92" fmla="*/ 29 w 106"/>
              <a:gd name="T93" fmla="*/ 15 h 427"/>
              <a:gd name="T94" fmla="*/ 92 w 106"/>
              <a:gd name="T95" fmla="*/ 15 h 427"/>
              <a:gd name="T96" fmla="*/ 91 w 106"/>
              <a:gd name="T97" fmla="*/ 18 h 427"/>
              <a:gd name="T98" fmla="*/ 96 w 106"/>
              <a:gd name="T99" fmla="*/ 18 h 427"/>
              <a:gd name="T100" fmla="*/ 92 w 106"/>
              <a:gd name="T101" fmla="*/ 15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427">
                <a:moveTo>
                  <a:pt x="106" y="24"/>
                </a:moveTo>
                <a:cubicBezTo>
                  <a:pt x="106" y="427"/>
                  <a:pt x="106" y="427"/>
                  <a:pt x="106" y="427"/>
                </a:cubicBezTo>
                <a:cubicBezTo>
                  <a:pt x="81" y="427"/>
                  <a:pt x="55" y="427"/>
                  <a:pt x="29" y="427"/>
                </a:cubicBezTo>
                <a:cubicBezTo>
                  <a:pt x="20" y="421"/>
                  <a:pt x="10" y="415"/>
                  <a:pt x="0" y="408"/>
                </a:cubicBezTo>
                <a:cubicBezTo>
                  <a:pt x="0" y="3"/>
                  <a:pt x="0" y="3"/>
                  <a:pt x="0" y="3"/>
                </a:cubicBezTo>
                <a:cubicBezTo>
                  <a:pt x="11" y="10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3"/>
                  <a:pt x="51" y="13"/>
                </a:cubicBezTo>
                <a:cubicBezTo>
                  <a:pt x="53" y="13"/>
                  <a:pt x="56" y="13"/>
                  <a:pt x="58" y="13"/>
                </a:cubicBezTo>
                <a:cubicBezTo>
                  <a:pt x="60" y="13"/>
                  <a:pt x="61" y="13"/>
                  <a:pt x="60" y="12"/>
                </a:cubicBezTo>
                <a:cubicBezTo>
                  <a:pt x="59" y="11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50" y="11"/>
                  <a:pt x="47" y="10"/>
                  <a:pt x="44" y="9"/>
                </a:cubicBezTo>
                <a:cubicBezTo>
                  <a:pt x="42" y="7"/>
                  <a:pt x="43" y="6"/>
                  <a:pt x="46" y="6"/>
                </a:cubicBezTo>
                <a:cubicBezTo>
                  <a:pt x="45" y="6"/>
                  <a:pt x="45" y="5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5"/>
                  <a:pt x="48" y="6"/>
                  <a:pt x="49" y="6"/>
                </a:cubicBezTo>
                <a:cubicBezTo>
                  <a:pt x="50" y="6"/>
                  <a:pt x="52" y="6"/>
                  <a:pt x="54" y="7"/>
                </a:cubicBezTo>
                <a:cubicBezTo>
                  <a:pt x="54" y="7"/>
                  <a:pt x="55" y="7"/>
                  <a:pt x="55" y="8"/>
                </a:cubicBezTo>
                <a:cubicBezTo>
                  <a:pt x="53" y="8"/>
                  <a:pt x="51" y="7"/>
                  <a:pt x="49" y="7"/>
                </a:cubicBezTo>
                <a:cubicBezTo>
                  <a:pt x="46" y="7"/>
                  <a:pt x="45" y="8"/>
                  <a:pt x="47" y="9"/>
                </a:cubicBezTo>
                <a:cubicBezTo>
                  <a:pt x="48" y="9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0"/>
                  <a:pt x="62" y="12"/>
                </a:cubicBezTo>
                <a:cubicBezTo>
                  <a:pt x="65" y="13"/>
                  <a:pt x="64" y="14"/>
                  <a:pt x="61" y="14"/>
                </a:cubicBezTo>
                <a:cubicBezTo>
                  <a:pt x="62" y="15"/>
                  <a:pt x="62" y="15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5"/>
                  <a:pt x="59" y="15"/>
                  <a:pt x="58" y="14"/>
                </a:cubicBezTo>
                <a:cubicBezTo>
                  <a:pt x="56" y="14"/>
                  <a:pt x="55" y="14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3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17"/>
                  <a:pt x="21" y="14"/>
                  <a:pt x="16" y="10"/>
                </a:cubicBezTo>
                <a:cubicBezTo>
                  <a:pt x="11" y="7"/>
                  <a:pt x="6" y="4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0"/>
                  <a:pt x="75" y="0"/>
                  <a:pt x="76" y="0"/>
                </a:cubicBezTo>
                <a:cubicBezTo>
                  <a:pt x="81" y="4"/>
                  <a:pt x="86" y="7"/>
                  <a:pt x="91" y="10"/>
                </a:cubicBezTo>
                <a:cubicBezTo>
                  <a:pt x="96" y="14"/>
                  <a:pt x="101" y="17"/>
                  <a:pt x="106" y="20"/>
                </a:cubicBezTo>
                <a:cubicBezTo>
                  <a:pt x="106" y="20"/>
                  <a:pt x="106" y="20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8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3"/>
                  <a:pt x="89" y="10"/>
                </a:cubicBezTo>
                <a:cubicBezTo>
                  <a:pt x="84" y="7"/>
                  <a:pt x="79" y="4"/>
                  <a:pt x="75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7"/>
                  <a:pt x="18" y="10"/>
                </a:cubicBezTo>
                <a:cubicBezTo>
                  <a:pt x="23" y="13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3"/>
                  <a:pt x="19" y="10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30" y="2"/>
                  <a:pt x="41" y="2"/>
                </a:cubicBezTo>
                <a:cubicBezTo>
                  <a:pt x="52" y="2"/>
                  <a:pt x="63" y="2"/>
                  <a:pt x="75" y="2"/>
                </a:cubicBezTo>
                <a:cubicBezTo>
                  <a:pt x="79" y="5"/>
                  <a:pt x="83" y="8"/>
                  <a:pt x="87" y="10"/>
                </a:cubicBezTo>
                <a:cubicBezTo>
                  <a:pt x="91" y="13"/>
                  <a:pt x="96" y="16"/>
                  <a:pt x="100" y="19"/>
                </a:cubicBezTo>
                <a:close/>
                <a:moveTo>
                  <a:pt x="64" y="17"/>
                </a:moveTo>
                <a:cubicBezTo>
                  <a:pt x="60" y="17"/>
                  <a:pt x="55" y="16"/>
                  <a:pt x="51" y="15"/>
                </a:cubicBezTo>
                <a:cubicBezTo>
                  <a:pt x="47" y="14"/>
                  <a:pt x="43" y="12"/>
                  <a:pt x="40" y="10"/>
                </a:cubicBezTo>
                <a:cubicBezTo>
                  <a:pt x="37" y="8"/>
                  <a:pt x="36" y="7"/>
                  <a:pt x="36" y="5"/>
                </a:cubicBezTo>
                <a:cubicBezTo>
                  <a:pt x="37" y="4"/>
                  <a:pt x="39" y="3"/>
                  <a:pt x="43" y="3"/>
                </a:cubicBezTo>
                <a:cubicBezTo>
                  <a:pt x="47" y="3"/>
                  <a:pt x="51" y="4"/>
                  <a:pt x="56" y="5"/>
                </a:cubicBezTo>
                <a:cubicBezTo>
                  <a:pt x="60" y="7"/>
                  <a:pt x="64" y="8"/>
                  <a:pt x="67" y="10"/>
                </a:cubicBezTo>
                <a:cubicBezTo>
                  <a:pt x="70" y="12"/>
                  <a:pt x="71" y="14"/>
                  <a:pt x="70" y="15"/>
                </a:cubicBezTo>
                <a:cubicBezTo>
                  <a:pt x="70" y="16"/>
                  <a:pt x="67" y="17"/>
                  <a:pt x="64" y="17"/>
                </a:cubicBezTo>
                <a:close/>
                <a:moveTo>
                  <a:pt x="78" y="5"/>
                </a:moveTo>
                <a:cubicBezTo>
                  <a:pt x="78" y="5"/>
                  <a:pt x="78" y="5"/>
                  <a:pt x="78" y="5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5"/>
                </a:cubicBezTo>
                <a:cubicBezTo>
                  <a:pt x="78" y="5"/>
                  <a:pt x="78" y="5"/>
                  <a:pt x="78" y="5"/>
                </a:cubicBezTo>
                <a:close/>
                <a:moveTo>
                  <a:pt x="14" y="5"/>
                </a:moveTo>
                <a:cubicBezTo>
                  <a:pt x="14" y="5"/>
                  <a:pt x="14" y="5"/>
                  <a:pt x="14" y="5"/>
                </a:cubicBezTo>
                <a:cubicBezTo>
                  <a:pt x="15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5"/>
                </a:cubicBezTo>
                <a:cubicBezTo>
                  <a:pt x="14" y="5"/>
                  <a:pt x="14" y="5"/>
                  <a:pt x="14" y="5"/>
                </a:cubicBezTo>
                <a:close/>
                <a:moveTo>
                  <a:pt x="29" y="15"/>
                </a:moveTo>
                <a:cubicBezTo>
                  <a:pt x="29" y="15"/>
                  <a:pt x="29" y="15"/>
                  <a:pt x="29" y="15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5"/>
                </a:cubicBezTo>
                <a:cubicBezTo>
                  <a:pt x="29" y="15"/>
                  <a:pt x="29" y="15"/>
                  <a:pt x="29" y="15"/>
                </a:cubicBezTo>
                <a:close/>
                <a:moveTo>
                  <a:pt x="92" y="15"/>
                </a:moveTo>
                <a:cubicBezTo>
                  <a:pt x="92" y="15"/>
                  <a:pt x="92" y="15"/>
                  <a:pt x="92" y="15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3" y="15"/>
                </a:cubicBezTo>
                <a:cubicBezTo>
                  <a:pt x="92" y="15"/>
                  <a:pt x="92" y="15"/>
                  <a:pt x="92" y="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361" name="자유형 360"/>
          <p:cNvSpPr/>
          <p:nvPr/>
        </p:nvSpPr>
        <p:spPr>
          <a:xfrm>
            <a:off x="5572125" y="5467349"/>
            <a:ext cx="3295651" cy="1084520"/>
          </a:xfrm>
          <a:custGeom>
            <a:avLst/>
            <a:gdLst>
              <a:gd name="connsiteX0" fmla="*/ 0 w 2999574"/>
              <a:gd name="connsiteY0" fmla="*/ 931491 h 1128045"/>
              <a:gd name="connsiteX1" fmla="*/ 367469 w 2999574"/>
              <a:gd name="connsiteY1" fmla="*/ 999858 h 1128045"/>
              <a:gd name="connsiteX2" fmla="*/ 717847 w 2999574"/>
              <a:gd name="connsiteY2" fmla="*/ 1128045 h 1128045"/>
              <a:gd name="connsiteX3" fmla="*/ 1102408 w 2999574"/>
              <a:gd name="connsiteY3" fmla="*/ 897308 h 1128045"/>
              <a:gd name="connsiteX4" fmla="*/ 1427148 w 2999574"/>
              <a:gd name="connsiteY4" fmla="*/ 546931 h 1128045"/>
              <a:gd name="connsiteX5" fmla="*/ 1820255 w 2999574"/>
              <a:gd name="connsiteY5" fmla="*/ 299103 h 1128045"/>
              <a:gd name="connsiteX6" fmla="*/ 2196269 w 2999574"/>
              <a:gd name="connsiteY6" fmla="*/ 188007 h 1128045"/>
              <a:gd name="connsiteX7" fmla="*/ 2589376 w 2999574"/>
              <a:gd name="connsiteY7" fmla="*/ 51275 h 1128045"/>
              <a:gd name="connsiteX8" fmla="*/ 2999574 w 2999574"/>
              <a:gd name="connsiteY8" fmla="*/ 0 h 1128045"/>
              <a:gd name="connsiteX0" fmla="*/ 0 w 2632105"/>
              <a:gd name="connsiteY0" fmla="*/ 999858 h 1128045"/>
              <a:gd name="connsiteX1" fmla="*/ 350378 w 2632105"/>
              <a:gd name="connsiteY1" fmla="*/ 1128045 h 1128045"/>
              <a:gd name="connsiteX2" fmla="*/ 734939 w 2632105"/>
              <a:gd name="connsiteY2" fmla="*/ 897308 h 1128045"/>
              <a:gd name="connsiteX3" fmla="*/ 1059679 w 2632105"/>
              <a:gd name="connsiteY3" fmla="*/ 546931 h 1128045"/>
              <a:gd name="connsiteX4" fmla="*/ 1452786 w 2632105"/>
              <a:gd name="connsiteY4" fmla="*/ 299103 h 1128045"/>
              <a:gd name="connsiteX5" fmla="*/ 1828800 w 2632105"/>
              <a:gd name="connsiteY5" fmla="*/ 188007 h 1128045"/>
              <a:gd name="connsiteX6" fmla="*/ 2221907 w 2632105"/>
              <a:gd name="connsiteY6" fmla="*/ 51275 h 1128045"/>
              <a:gd name="connsiteX7" fmla="*/ 2632105 w 2632105"/>
              <a:gd name="connsiteY7" fmla="*/ 0 h 1128045"/>
              <a:gd name="connsiteX0" fmla="*/ 0 w 2281727"/>
              <a:gd name="connsiteY0" fmla="*/ 1128045 h 1128045"/>
              <a:gd name="connsiteX1" fmla="*/ 384561 w 2281727"/>
              <a:gd name="connsiteY1" fmla="*/ 897308 h 1128045"/>
              <a:gd name="connsiteX2" fmla="*/ 709301 w 2281727"/>
              <a:gd name="connsiteY2" fmla="*/ 546931 h 1128045"/>
              <a:gd name="connsiteX3" fmla="*/ 1102408 w 2281727"/>
              <a:gd name="connsiteY3" fmla="*/ 299103 h 1128045"/>
              <a:gd name="connsiteX4" fmla="*/ 1478422 w 2281727"/>
              <a:gd name="connsiteY4" fmla="*/ 188007 h 1128045"/>
              <a:gd name="connsiteX5" fmla="*/ 1871529 w 2281727"/>
              <a:gd name="connsiteY5" fmla="*/ 51275 h 1128045"/>
              <a:gd name="connsiteX6" fmla="*/ 2281727 w 2281727"/>
              <a:gd name="connsiteY6" fmla="*/ 0 h 1128045"/>
              <a:gd name="connsiteX0" fmla="*/ 0 w 2349636"/>
              <a:gd name="connsiteY0" fmla="*/ 1273440 h 1273440"/>
              <a:gd name="connsiteX1" fmla="*/ 384561 w 2349636"/>
              <a:gd name="connsiteY1" fmla="*/ 1042703 h 1273440"/>
              <a:gd name="connsiteX2" fmla="*/ 709301 w 2349636"/>
              <a:gd name="connsiteY2" fmla="*/ 692326 h 1273440"/>
              <a:gd name="connsiteX3" fmla="*/ 1102408 w 2349636"/>
              <a:gd name="connsiteY3" fmla="*/ 444498 h 1273440"/>
              <a:gd name="connsiteX4" fmla="*/ 1478422 w 2349636"/>
              <a:gd name="connsiteY4" fmla="*/ 333402 h 1273440"/>
              <a:gd name="connsiteX5" fmla="*/ 1871529 w 2349636"/>
              <a:gd name="connsiteY5" fmla="*/ 196670 h 1273440"/>
              <a:gd name="connsiteX6" fmla="*/ 2349636 w 2349636"/>
              <a:gd name="connsiteY6" fmla="*/ 0 h 127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9636" h="1273440">
                <a:moveTo>
                  <a:pt x="0" y="1273440"/>
                </a:moveTo>
                <a:lnTo>
                  <a:pt x="384561" y="1042703"/>
                </a:lnTo>
                <a:lnTo>
                  <a:pt x="709301" y="692326"/>
                </a:lnTo>
                <a:lnTo>
                  <a:pt x="1102408" y="444498"/>
                </a:lnTo>
                <a:lnTo>
                  <a:pt x="1478422" y="333402"/>
                </a:lnTo>
                <a:lnTo>
                  <a:pt x="1871529" y="196670"/>
                </a:lnTo>
                <a:lnTo>
                  <a:pt x="2349636" y="0"/>
                </a:lnTo>
              </a:path>
            </a:pathLst>
          </a:cu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3" name="Freeform 25"/>
          <p:cNvSpPr>
            <a:spLocks noEditPoints="1"/>
          </p:cNvSpPr>
          <p:nvPr/>
        </p:nvSpPr>
        <p:spPr bwMode="auto">
          <a:xfrm>
            <a:off x="9143280" y="5311813"/>
            <a:ext cx="366712" cy="1750272"/>
          </a:xfrm>
          <a:custGeom>
            <a:avLst/>
            <a:gdLst>
              <a:gd name="T0" fmla="*/ 106 w 106"/>
              <a:gd name="T1" fmla="*/ 427 h 427"/>
              <a:gd name="T2" fmla="*/ 0 w 106"/>
              <a:gd name="T3" fmla="*/ 408 h 427"/>
              <a:gd name="T4" fmla="*/ 31 w 106"/>
              <a:gd name="T5" fmla="*/ 24 h 427"/>
              <a:gd name="T6" fmla="*/ 53 w 106"/>
              <a:gd name="T7" fmla="*/ 14 h 427"/>
              <a:gd name="T8" fmla="*/ 58 w 106"/>
              <a:gd name="T9" fmla="*/ 13 h 427"/>
              <a:gd name="T10" fmla="*/ 55 w 106"/>
              <a:gd name="T11" fmla="*/ 11 h 427"/>
              <a:gd name="T12" fmla="*/ 44 w 106"/>
              <a:gd name="T13" fmla="*/ 9 h 427"/>
              <a:gd name="T14" fmla="*/ 44 w 106"/>
              <a:gd name="T15" fmla="*/ 5 h 427"/>
              <a:gd name="T16" fmla="*/ 49 w 106"/>
              <a:gd name="T17" fmla="*/ 6 h 427"/>
              <a:gd name="T18" fmla="*/ 55 w 106"/>
              <a:gd name="T19" fmla="*/ 8 h 427"/>
              <a:gd name="T20" fmla="*/ 47 w 106"/>
              <a:gd name="T21" fmla="*/ 9 h 427"/>
              <a:gd name="T22" fmla="*/ 53 w 106"/>
              <a:gd name="T23" fmla="*/ 10 h 427"/>
              <a:gd name="T24" fmla="*/ 61 w 106"/>
              <a:gd name="T25" fmla="*/ 14 h 427"/>
              <a:gd name="T26" fmla="*/ 60 w 106"/>
              <a:gd name="T27" fmla="*/ 16 h 427"/>
              <a:gd name="T28" fmla="*/ 53 w 106"/>
              <a:gd name="T29" fmla="*/ 14 h 427"/>
              <a:gd name="T30" fmla="*/ 69 w 106"/>
              <a:gd name="T31" fmla="*/ 21 h 427"/>
              <a:gd name="T32" fmla="*/ 32 w 106"/>
              <a:gd name="T33" fmla="*/ 21 h 427"/>
              <a:gd name="T34" fmla="*/ 16 w 106"/>
              <a:gd name="T35" fmla="*/ 10 h 427"/>
              <a:gd name="T36" fmla="*/ 0 w 106"/>
              <a:gd name="T37" fmla="*/ 0 h 427"/>
              <a:gd name="T38" fmla="*/ 38 w 106"/>
              <a:gd name="T39" fmla="*/ 0 h 427"/>
              <a:gd name="T40" fmla="*/ 75 w 106"/>
              <a:gd name="T41" fmla="*/ 0 h 427"/>
              <a:gd name="T42" fmla="*/ 91 w 106"/>
              <a:gd name="T43" fmla="*/ 10 h 427"/>
              <a:gd name="T44" fmla="*/ 106 w 106"/>
              <a:gd name="T45" fmla="*/ 21 h 427"/>
              <a:gd name="T46" fmla="*/ 32 w 106"/>
              <a:gd name="T47" fmla="*/ 20 h 427"/>
              <a:gd name="T48" fmla="*/ 103 w 106"/>
              <a:gd name="T49" fmla="*/ 20 h 427"/>
              <a:gd name="T50" fmla="*/ 75 w 106"/>
              <a:gd name="T51" fmla="*/ 1 h 427"/>
              <a:gd name="T52" fmla="*/ 4 w 106"/>
              <a:gd name="T53" fmla="*/ 1 h 427"/>
              <a:gd name="T54" fmla="*/ 32 w 106"/>
              <a:gd name="T55" fmla="*/ 20 h 427"/>
              <a:gd name="T56" fmla="*/ 66 w 106"/>
              <a:gd name="T57" fmla="*/ 19 h 427"/>
              <a:gd name="T58" fmla="*/ 19 w 106"/>
              <a:gd name="T59" fmla="*/ 10 h 427"/>
              <a:gd name="T60" fmla="*/ 41 w 106"/>
              <a:gd name="T61" fmla="*/ 2 h 427"/>
              <a:gd name="T62" fmla="*/ 87 w 106"/>
              <a:gd name="T63" fmla="*/ 10 h 427"/>
              <a:gd name="T64" fmla="*/ 64 w 106"/>
              <a:gd name="T65" fmla="*/ 17 h 427"/>
              <a:gd name="T66" fmla="*/ 40 w 106"/>
              <a:gd name="T67" fmla="*/ 10 h 427"/>
              <a:gd name="T68" fmla="*/ 43 w 106"/>
              <a:gd name="T69" fmla="*/ 3 h 427"/>
              <a:gd name="T70" fmla="*/ 67 w 106"/>
              <a:gd name="T71" fmla="*/ 10 h 427"/>
              <a:gd name="T72" fmla="*/ 64 w 106"/>
              <a:gd name="T73" fmla="*/ 17 h 427"/>
              <a:gd name="T74" fmla="*/ 78 w 106"/>
              <a:gd name="T75" fmla="*/ 5 h 427"/>
              <a:gd name="T76" fmla="*/ 69 w 106"/>
              <a:gd name="T77" fmla="*/ 3 h 427"/>
              <a:gd name="T78" fmla="*/ 78 w 106"/>
              <a:gd name="T79" fmla="*/ 5 h 427"/>
              <a:gd name="T80" fmla="*/ 14 w 106"/>
              <a:gd name="T81" fmla="*/ 5 h 427"/>
              <a:gd name="T82" fmla="*/ 15 w 106"/>
              <a:gd name="T83" fmla="*/ 3 h 427"/>
              <a:gd name="T84" fmla="*/ 10 w 106"/>
              <a:gd name="T85" fmla="*/ 3 h 427"/>
              <a:gd name="T86" fmla="*/ 14 w 106"/>
              <a:gd name="T87" fmla="*/ 5 h 427"/>
              <a:gd name="T88" fmla="*/ 29 w 106"/>
              <a:gd name="T89" fmla="*/ 15 h 427"/>
              <a:gd name="T90" fmla="*/ 38 w 106"/>
              <a:gd name="T91" fmla="*/ 18 h 427"/>
              <a:gd name="T92" fmla="*/ 29 w 106"/>
              <a:gd name="T93" fmla="*/ 15 h 427"/>
              <a:gd name="T94" fmla="*/ 92 w 106"/>
              <a:gd name="T95" fmla="*/ 15 h 427"/>
              <a:gd name="T96" fmla="*/ 91 w 106"/>
              <a:gd name="T97" fmla="*/ 18 h 427"/>
              <a:gd name="T98" fmla="*/ 96 w 106"/>
              <a:gd name="T99" fmla="*/ 18 h 427"/>
              <a:gd name="T100" fmla="*/ 92 w 106"/>
              <a:gd name="T101" fmla="*/ 15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427">
                <a:moveTo>
                  <a:pt x="106" y="24"/>
                </a:moveTo>
                <a:cubicBezTo>
                  <a:pt x="106" y="427"/>
                  <a:pt x="106" y="427"/>
                  <a:pt x="106" y="427"/>
                </a:cubicBezTo>
                <a:cubicBezTo>
                  <a:pt x="81" y="427"/>
                  <a:pt x="55" y="427"/>
                  <a:pt x="29" y="427"/>
                </a:cubicBezTo>
                <a:cubicBezTo>
                  <a:pt x="20" y="421"/>
                  <a:pt x="10" y="415"/>
                  <a:pt x="0" y="408"/>
                </a:cubicBezTo>
                <a:cubicBezTo>
                  <a:pt x="0" y="3"/>
                  <a:pt x="0" y="3"/>
                  <a:pt x="0" y="3"/>
                </a:cubicBezTo>
                <a:cubicBezTo>
                  <a:pt x="11" y="10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3"/>
                  <a:pt x="51" y="13"/>
                </a:cubicBezTo>
                <a:cubicBezTo>
                  <a:pt x="53" y="13"/>
                  <a:pt x="56" y="13"/>
                  <a:pt x="58" y="13"/>
                </a:cubicBezTo>
                <a:cubicBezTo>
                  <a:pt x="60" y="13"/>
                  <a:pt x="61" y="13"/>
                  <a:pt x="60" y="12"/>
                </a:cubicBezTo>
                <a:cubicBezTo>
                  <a:pt x="59" y="11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50" y="11"/>
                  <a:pt x="47" y="10"/>
                  <a:pt x="44" y="9"/>
                </a:cubicBezTo>
                <a:cubicBezTo>
                  <a:pt x="42" y="7"/>
                  <a:pt x="43" y="6"/>
                  <a:pt x="46" y="6"/>
                </a:cubicBezTo>
                <a:cubicBezTo>
                  <a:pt x="45" y="6"/>
                  <a:pt x="45" y="5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5"/>
                  <a:pt x="48" y="6"/>
                  <a:pt x="49" y="6"/>
                </a:cubicBezTo>
                <a:cubicBezTo>
                  <a:pt x="50" y="6"/>
                  <a:pt x="52" y="6"/>
                  <a:pt x="54" y="7"/>
                </a:cubicBezTo>
                <a:cubicBezTo>
                  <a:pt x="54" y="7"/>
                  <a:pt x="55" y="7"/>
                  <a:pt x="55" y="8"/>
                </a:cubicBezTo>
                <a:cubicBezTo>
                  <a:pt x="53" y="8"/>
                  <a:pt x="51" y="7"/>
                  <a:pt x="49" y="7"/>
                </a:cubicBezTo>
                <a:cubicBezTo>
                  <a:pt x="46" y="7"/>
                  <a:pt x="45" y="8"/>
                  <a:pt x="47" y="9"/>
                </a:cubicBezTo>
                <a:cubicBezTo>
                  <a:pt x="48" y="9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0"/>
                  <a:pt x="62" y="12"/>
                </a:cubicBezTo>
                <a:cubicBezTo>
                  <a:pt x="65" y="13"/>
                  <a:pt x="64" y="14"/>
                  <a:pt x="61" y="14"/>
                </a:cubicBezTo>
                <a:cubicBezTo>
                  <a:pt x="62" y="15"/>
                  <a:pt x="62" y="15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5"/>
                  <a:pt x="59" y="15"/>
                  <a:pt x="58" y="14"/>
                </a:cubicBezTo>
                <a:cubicBezTo>
                  <a:pt x="56" y="14"/>
                  <a:pt x="55" y="14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3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17"/>
                  <a:pt x="21" y="14"/>
                  <a:pt x="16" y="10"/>
                </a:cubicBezTo>
                <a:cubicBezTo>
                  <a:pt x="11" y="7"/>
                  <a:pt x="6" y="4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0"/>
                  <a:pt x="75" y="0"/>
                  <a:pt x="76" y="0"/>
                </a:cubicBezTo>
                <a:cubicBezTo>
                  <a:pt x="81" y="4"/>
                  <a:pt x="86" y="7"/>
                  <a:pt x="91" y="10"/>
                </a:cubicBezTo>
                <a:cubicBezTo>
                  <a:pt x="96" y="14"/>
                  <a:pt x="101" y="17"/>
                  <a:pt x="106" y="20"/>
                </a:cubicBezTo>
                <a:cubicBezTo>
                  <a:pt x="106" y="20"/>
                  <a:pt x="106" y="20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8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3"/>
                  <a:pt x="89" y="10"/>
                </a:cubicBezTo>
                <a:cubicBezTo>
                  <a:pt x="84" y="7"/>
                  <a:pt x="79" y="4"/>
                  <a:pt x="75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7"/>
                  <a:pt x="18" y="10"/>
                </a:cubicBezTo>
                <a:cubicBezTo>
                  <a:pt x="23" y="13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3"/>
                  <a:pt x="19" y="10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30" y="2"/>
                  <a:pt x="41" y="2"/>
                </a:cubicBezTo>
                <a:cubicBezTo>
                  <a:pt x="52" y="2"/>
                  <a:pt x="63" y="2"/>
                  <a:pt x="75" y="2"/>
                </a:cubicBezTo>
                <a:cubicBezTo>
                  <a:pt x="79" y="5"/>
                  <a:pt x="83" y="8"/>
                  <a:pt x="87" y="10"/>
                </a:cubicBezTo>
                <a:cubicBezTo>
                  <a:pt x="91" y="13"/>
                  <a:pt x="96" y="16"/>
                  <a:pt x="100" y="19"/>
                </a:cubicBezTo>
                <a:close/>
                <a:moveTo>
                  <a:pt x="64" y="17"/>
                </a:moveTo>
                <a:cubicBezTo>
                  <a:pt x="60" y="17"/>
                  <a:pt x="55" y="16"/>
                  <a:pt x="51" y="15"/>
                </a:cubicBezTo>
                <a:cubicBezTo>
                  <a:pt x="47" y="14"/>
                  <a:pt x="43" y="12"/>
                  <a:pt x="40" y="10"/>
                </a:cubicBezTo>
                <a:cubicBezTo>
                  <a:pt x="37" y="8"/>
                  <a:pt x="36" y="7"/>
                  <a:pt x="36" y="5"/>
                </a:cubicBezTo>
                <a:cubicBezTo>
                  <a:pt x="37" y="4"/>
                  <a:pt x="39" y="3"/>
                  <a:pt x="43" y="3"/>
                </a:cubicBezTo>
                <a:cubicBezTo>
                  <a:pt x="47" y="3"/>
                  <a:pt x="51" y="4"/>
                  <a:pt x="56" y="5"/>
                </a:cubicBezTo>
                <a:cubicBezTo>
                  <a:pt x="60" y="7"/>
                  <a:pt x="64" y="8"/>
                  <a:pt x="67" y="10"/>
                </a:cubicBezTo>
                <a:cubicBezTo>
                  <a:pt x="70" y="12"/>
                  <a:pt x="71" y="14"/>
                  <a:pt x="70" y="15"/>
                </a:cubicBezTo>
                <a:cubicBezTo>
                  <a:pt x="70" y="16"/>
                  <a:pt x="67" y="17"/>
                  <a:pt x="64" y="17"/>
                </a:cubicBezTo>
                <a:close/>
                <a:moveTo>
                  <a:pt x="78" y="5"/>
                </a:moveTo>
                <a:cubicBezTo>
                  <a:pt x="78" y="5"/>
                  <a:pt x="78" y="5"/>
                  <a:pt x="78" y="5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5"/>
                </a:cubicBezTo>
                <a:cubicBezTo>
                  <a:pt x="78" y="5"/>
                  <a:pt x="78" y="5"/>
                  <a:pt x="78" y="5"/>
                </a:cubicBezTo>
                <a:close/>
                <a:moveTo>
                  <a:pt x="14" y="5"/>
                </a:moveTo>
                <a:cubicBezTo>
                  <a:pt x="14" y="5"/>
                  <a:pt x="14" y="5"/>
                  <a:pt x="14" y="5"/>
                </a:cubicBezTo>
                <a:cubicBezTo>
                  <a:pt x="15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5"/>
                </a:cubicBezTo>
                <a:cubicBezTo>
                  <a:pt x="14" y="5"/>
                  <a:pt x="14" y="5"/>
                  <a:pt x="14" y="5"/>
                </a:cubicBezTo>
                <a:close/>
                <a:moveTo>
                  <a:pt x="29" y="15"/>
                </a:moveTo>
                <a:cubicBezTo>
                  <a:pt x="29" y="15"/>
                  <a:pt x="29" y="15"/>
                  <a:pt x="29" y="15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5"/>
                </a:cubicBezTo>
                <a:cubicBezTo>
                  <a:pt x="29" y="15"/>
                  <a:pt x="29" y="15"/>
                  <a:pt x="29" y="15"/>
                </a:cubicBezTo>
                <a:close/>
                <a:moveTo>
                  <a:pt x="92" y="15"/>
                </a:moveTo>
                <a:cubicBezTo>
                  <a:pt x="92" y="15"/>
                  <a:pt x="92" y="15"/>
                  <a:pt x="92" y="15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3" y="15"/>
                </a:cubicBezTo>
                <a:cubicBezTo>
                  <a:pt x="92" y="15"/>
                  <a:pt x="92" y="15"/>
                  <a:pt x="92" y="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472" name="Freeform 17"/>
          <p:cNvSpPr>
            <a:spLocks noEditPoints="1"/>
          </p:cNvSpPr>
          <p:nvPr/>
        </p:nvSpPr>
        <p:spPr bwMode="auto">
          <a:xfrm>
            <a:off x="741362" y="6410325"/>
            <a:ext cx="102925" cy="641350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3" name="Freeform 17"/>
          <p:cNvSpPr>
            <a:spLocks noEditPoints="1"/>
          </p:cNvSpPr>
          <p:nvPr/>
        </p:nvSpPr>
        <p:spPr bwMode="auto">
          <a:xfrm>
            <a:off x="1254025" y="6259692"/>
            <a:ext cx="127099" cy="791983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4" name="Freeform 17"/>
          <p:cNvSpPr>
            <a:spLocks noEditPoints="1"/>
          </p:cNvSpPr>
          <p:nvPr/>
        </p:nvSpPr>
        <p:spPr bwMode="auto">
          <a:xfrm>
            <a:off x="1739800" y="6140982"/>
            <a:ext cx="146150" cy="910694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5" name="Freeform 17"/>
          <p:cNvSpPr>
            <a:spLocks noEditPoints="1"/>
          </p:cNvSpPr>
          <p:nvPr/>
        </p:nvSpPr>
        <p:spPr bwMode="auto">
          <a:xfrm>
            <a:off x="2235099" y="5962925"/>
            <a:ext cx="174725" cy="1088751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" name="Freeform 17"/>
          <p:cNvSpPr>
            <a:spLocks noEditPoints="1"/>
          </p:cNvSpPr>
          <p:nvPr/>
        </p:nvSpPr>
        <p:spPr bwMode="auto">
          <a:xfrm>
            <a:off x="2720874" y="5784861"/>
            <a:ext cx="203301" cy="1266815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7" name="Freeform 17"/>
          <p:cNvSpPr>
            <a:spLocks noEditPoints="1"/>
          </p:cNvSpPr>
          <p:nvPr/>
        </p:nvSpPr>
        <p:spPr bwMode="auto">
          <a:xfrm>
            <a:off x="3225700" y="5819775"/>
            <a:ext cx="197698" cy="1231901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85" name="TextBox 184"/>
          <p:cNvSpPr txBox="1"/>
          <p:nvPr/>
        </p:nvSpPr>
        <p:spPr>
          <a:xfrm rot="5400000">
            <a:off x="3114055" y="63417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268K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69" name="Freeform 17"/>
          <p:cNvSpPr>
            <a:spLocks noEditPoints="1"/>
          </p:cNvSpPr>
          <p:nvPr/>
        </p:nvSpPr>
        <p:spPr bwMode="auto">
          <a:xfrm>
            <a:off x="3701950" y="5547459"/>
            <a:ext cx="241400" cy="1504218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0" name="Freeform 17"/>
          <p:cNvSpPr>
            <a:spLocks noEditPoints="1"/>
          </p:cNvSpPr>
          <p:nvPr/>
        </p:nvSpPr>
        <p:spPr bwMode="auto">
          <a:xfrm>
            <a:off x="4216300" y="5310049"/>
            <a:ext cx="279500" cy="1741628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1" name="Freeform 17"/>
          <p:cNvSpPr>
            <a:spLocks noEditPoints="1"/>
          </p:cNvSpPr>
          <p:nvPr/>
        </p:nvSpPr>
        <p:spPr bwMode="auto">
          <a:xfrm>
            <a:off x="4683025" y="5191344"/>
            <a:ext cx="298550" cy="1860333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86" name="TextBox 185"/>
          <p:cNvSpPr txBox="1"/>
          <p:nvPr/>
        </p:nvSpPr>
        <p:spPr>
          <a:xfrm rot="5400000">
            <a:off x="4641151" y="576071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380K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2" name="TextBox 271"/>
          <p:cNvSpPr txBox="1"/>
          <p:nvPr/>
        </p:nvSpPr>
        <p:spPr>
          <a:xfrm rot="5400000">
            <a:off x="4154557" y="588263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370K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3" name="TextBox 272"/>
          <p:cNvSpPr txBox="1"/>
          <p:nvPr/>
        </p:nvSpPr>
        <p:spPr>
          <a:xfrm rot="5400000">
            <a:off x="3621157" y="601979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360K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4" name="TextBox 273"/>
          <p:cNvSpPr txBox="1"/>
          <p:nvPr/>
        </p:nvSpPr>
        <p:spPr>
          <a:xfrm rot="5400000">
            <a:off x="9195117" y="560260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1,300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5" name="TextBox 274"/>
          <p:cNvSpPr txBox="1"/>
          <p:nvPr/>
        </p:nvSpPr>
        <p:spPr>
          <a:xfrm rot="5400000">
            <a:off x="8691061" y="57321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1,260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43" name="그룹 242"/>
          <p:cNvGrpSpPr/>
          <p:nvPr/>
        </p:nvGrpSpPr>
        <p:grpSpPr>
          <a:xfrm>
            <a:off x="5455312" y="4364373"/>
            <a:ext cx="277160" cy="213809"/>
            <a:chOff x="345109" y="1341813"/>
            <a:chExt cx="277160" cy="213809"/>
          </a:xfrm>
        </p:grpSpPr>
        <p:sp>
          <p:nvSpPr>
            <p:cNvPr id="244" name="갈매기형 수장 243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245" name="갈매기형 수장 244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grpSp>
        <p:nvGrpSpPr>
          <p:cNvPr id="222" name="그룹 221"/>
          <p:cNvGrpSpPr/>
          <p:nvPr/>
        </p:nvGrpSpPr>
        <p:grpSpPr>
          <a:xfrm>
            <a:off x="285225" y="3408731"/>
            <a:ext cx="3551225" cy="458002"/>
            <a:chOff x="-135468" y="2694356"/>
            <a:chExt cx="3551225" cy="458002"/>
          </a:xfrm>
        </p:grpSpPr>
        <p:grpSp>
          <p:nvGrpSpPr>
            <p:cNvPr id="223" name="그룹 222"/>
            <p:cNvGrpSpPr/>
            <p:nvPr/>
          </p:nvGrpSpPr>
          <p:grpSpPr>
            <a:xfrm>
              <a:off x="860968" y="2694356"/>
              <a:ext cx="2554789" cy="458002"/>
              <a:chOff x="516515" y="2475634"/>
              <a:chExt cx="3091295" cy="554182"/>
            </a:xfrm>
          </p:grpSpPr>
          <p:grpSp>
            <p:nvGrpSpPr>
              <p:cNvPr id="227" name="그룹 226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231" name="모서리가 둥근 직사각형 230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232" name="타원 231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28" name="그룹 227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229" name="갈매기형 수장 228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230" name="갈매기형 수장 229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24" name="그룹 223"/>
            <p:cNvGrpSpPr/>
            <p:nvPr/>
          </p:nvGrpSpPr>
          <p:grpSpPr>
            <a:xfrm>
              <a:off x="-135468" y="2761300"/>
              <a:ext cx="3199795" cy="323640"/>
              <a:chOff x="-135468" y="1799201"/>
              <a:chExt cx="3199795" cy="323640"/>
            </a:xfrm>
          </p:grpSpPr>
          <p:sp>
            <p:nvSpPr>
              <p:cNvPr id="225" name="TextBox 224"/>
              <p:cNvSpPr txBox="1"/>
              <p:nvPr/>
            </p:nvSpPr>
            <p:spPr>
              <a:xfrm>
                <a:off x="2142565" y="1799676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Employee</a:t>
                </a: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  </a:t>
                </a:r>
                <a:endParaRPr lang="en-US" altLang="ko-KR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-135468" y="1799201"/>
                <a:ext cx="226377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Approx. 207</a:t>
                </a:r>
                <a:endParaRPr lang="ko-KR" altLang="en-US" sz="1500" spc="-1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233" name="그룹 232"/>
          <p:cNvGrpSpPr/>
          <p:nvPr/>
        </p:nvGrpSpPr>
        <p:grpSpPr>
          <a:xfrm>
            <a:off x="1281661" y="2171299"/>
            <a:ext cx="2554789" cy="458002"/>
            <a:chOff x="516515" y="2475634"/>
            <a:chExt cx="3091295" cy="554182"/>
          </a:xfrm>
        </p:grpSpPr>
        <p:grpSp>
          <p:nvGrpSpPr>
            <p:cNvPr id="234" name="그룹 233"/>
            <p:cNvGrpSpPr/>
            <p:nvPr/>
          </p:nvGrpSpPr>
          <p:grpSpPr>
            <a:xfrm>
              <a:off x="516515" y="2475634"/>
              <a:ext cx="3091295" cy="554182"/>
              <a:chOff x="516515" y="2475634"/>
              <a:chExt cx="3091295" cy="554182"/>
            </a:xfrm>
          </p:grpSpPr>
          <p:sp>
            <p:nvSpPr>
              <p:cNvPr id="238" name="모서리가 둥근 직사각형 237"/>
              <p:cNvSpPr/>
              <p:nvPr/>
            </p:nvSpPr>
            <p:spPr>
              <a:xfrm>
                <a:off x="516515" y="2475634"/>
                <a:ext cx="3091295" cy="55418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 w="6350">
                <a:gradFill flip="none" rotWithShape="1">
                  <a:gsLst>
                    <a:gs pos="0">
                      <a:srgbClr val="D42423"/>
                    </a:gs>
                    <a:gs pos="60000">
                      <a:srgbClr val="D42423">
                        <a:alpha val="0"/>
                      </a:srgbClr>
                    </a:gs>
                  </a:gsLst>
                  <a:lin ang="108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ko-KR" altLang="en-US" sz="2205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latin typeface="KoPub바탕체 Medium" panose="02020603020101020101" pitchFamily="18" charset="-127"/>
                  <a:ea typeface="KoPub바탕체 Medium" panose="02020603020101020101" pitchFamily="18" charset="-127"/>
                </a:endParaRPr>
              </a:p>
            </p:txBody>
          </p:sp>
          <p:sp>
            <p:nvSpPr>
              <p:cNvPr id="239" name="타원 238"/>
              <p:cNvSpPr/>
              <p:nvPr/>
            </p:nvSpPr>
            <p:spPr>
              <a:xfrm>
                <a:off x="3095625" y="2566988"/>
                <a:ext cx="371475" cy="371475"/>
              </a:xfrm>
              <a:prstGeom prst="ellipse">
                <a:avLst/>
              </a:prstGeom>
              <a:solidFill>
                <a:srgbClr val="D42423"/>
              </a:solidFill>
              <a:ln w="19050">
                <a:solidFill>
                  <a:schemeClr val="bg1"/>
                </a:solidFill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35" name="그룹 234"/>
            <p:cNvGrpSpPr/>
            <p:nvPr/>
          </p:nvGrpSpPr>
          <p:grpSpPr>
            <a:xfrm flipH="1">
              <a:off x="3176687" y="2679708"/>
              <a:ext cx="189305" cy="146035"/>
              <a:chOff x="318360" y="1211141"/>
              <a:chExt cx="229058" cy="176702"/>
            </a:xfrm>
          </p:grpSpPr>
          <p:sp>
            <p:nvSpPr>
              <p:cNvPr id="236" name="갈매기형 수장 235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237" name="갈매기형 수장 236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40" name="그룹 239"/>
          <p:cNvGrpSpPr/>
          <p:nvPr/>
        </p:nvGrpSpPr>
        <p:grpSpPr>
          <a:xfrm>
            <a:off x="-50296" y="2229534"/>
            <a:ext cx="3559220" cy="332352"/>
            <a:chOff x="-470984" y="1204702"/>
            <a:chExt cx="3559220" cy="332352"/>
          </a:xfrm>
        </p:grpSpPr>
        <p:sp>
          <p:nvSpPr>
            <p:cNvPr id="241" name="TextBox 240"/>
            <p:cNvSpPr txBox="1"/>
            <p:nvPr/>
          </p:nvSpPr>
          <p:spPr>
            <a:xfrm>
              <a:off x="-470984" y="1213889"/>
              <a:ext cx="28014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rgbClr val="800000"/>
                </a:buClr>
                <a:buSzPct val="100000"/>
              </a:pPr>
              <a:r>
                <a:rPr lang="en-US" altLang="ko-KR" sz="1500" spc="-1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248,700ft²(23,100㎡)</a:t>
              </a: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2166474" y="1204702"/>
              <a:ext cx="92176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  <a:buSzPct val="100000"/>
              </a:pPr>
              <a:r>
                <a:rPr lang="en-US" altLang="ko-KR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Lot Area</a:t>
              </a:r>
            </a:p>
          </p:txBody>
        </p:sp>
      </p:grpSp>
      <p:grpSp>
        <p:nvGrpSpPr>
          <p:cNvPr id="291" name="그룹 290"/>
          <p:cNvGrpSpPr/>
          <p:nvPr/>
        </p:nvGrpSpPr>
        <p:grpSpPr>
          <a:xfrm>
            <a:off x="-169937" y="2790015"/>
            <a:ext cx="4006387" cy="458002"/>
            <a:chOff x="-590630" y="2085574"/>
            <a:chExt cx="4006387" cy="458002"/>
          </a:xfrm>
        </p:grpSpPr>
        <p:grpSp>
          <p:nvGrpSpPr>
            <p:cNvPr id="292" name="그룹 291"/>
            <p:cNvGrpSpPr/>
            <p:nvPr/>
          </p:nvGrpSpPr>
          <p:grpSpPr>
            <a:xfrm>
              <a:off x="860968" y="2085574"/>
              <a:ext cx="2554789" cy="458002"/>
              <a:chOff x="516515" y="2475634"/>
              <a:chExt cx="3091295" cy="554182"/>
            </a:xfrm>
          </p:grpSpPr>
          <p:grpSp>
            <p:nvGrpSpPr>
              <p:cNvPr id="296" name="그룹 295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300" name="모서리가 둥근 직사각형 299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301" name="타원 300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97" name="그룹 296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298" name="갈매기형 수장 297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299" name="갈매기형 수장 298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93" name="그룹 292"/>
            <p:cNvGrpSpPr/>
            <p:nvPr/>
          </p:nvGrpSpPr>
          <p:grpSpPr>
            <a:xfrm>
              <a:off x="-590630" y="2142694"/>
              <a:ext cx="3694787" cy="333464"/>
              <a:chOff x="-590630" y="2108465"/>
              <a:chExt cx="3694787" cy="333464"/>
            </a:xfrm>
          </p:grpSpPr>
          <p:sp>
            <p:nvSpPr>
              <p:cNvPr id="294" name="TextBox 293"/>
              <p:cNvSpPr txBox="1"/>
              <p:nvPr/>
            </p:nvSpPr>
            <p:spPr>
              <a:xfrm>
                <a:off x="-590630" y="2118764"/>
                <a:ext cx="292107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209,304ft²(19,445㎡)</a:t>
                </a:r>
              </a:p>
            </p:txBody>
          </p:sp>
          <p:sp>
            <p:nvSpPr>
              <p:cNvPr id="295" name="TextBox 294"/>
              <p:cNvSpPr txBox="1"/>
              <p:nvPr/>
            </p:nvSpPr>
            <p:spPr>
              <a:xfrm>
                <a:off x="2182395" y="2108465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Plant</a:t>
                </a:r>
              </a:p>
            </p:txBody>
          </p:sp>
        </p:grpSp>
      </p:grpSp>
      <p:grpSp>
        <p:nvGrpSpPr>
          <p:cNvPr id="302" name="그룹 301"/>
          <p:cNvGrpSpPr/>
          <p:nvPr/>
        </p:nvGrpSpPr>
        <p:grpSpPr>
          <a:xfrm>
            <a:off x="6845877" y="3408731"/>
            <a:ext cx="3427340" cy="458002"/>
            <a:chOff x="6720464" y="2856281"/>
            <a:chExt cx="3427340" cy="458002"/>
          </a:xfrm>
        </p:grpSpPr>
        <p:grpSp>
          <p:nvGrpSpPr>
            <p:cNvPr id="303" name="그룹 302"/>
            <p:cNvGrpSpPr/>
            <p:nvPr/>
          </p:nvGrpSpPr>
          <p:grpSpPr>
            <a:xfrm flipH="1">
              <a:off x="6720464" y="2856281"/>
              <a:ext cx="2554789" cy="458002"/>
              <a:chOff x="516515" y="2475634"/>
              <a:chExt cx="3091295" cy="554182"/>
            </a:xfrm>
          </p:grpSpPr>
          <p:grpSp>
            <p:nvGrpSpPr>
              <p:cNvPr id="307" name="그룹 306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311" name="모서리가 둥근 직사각형 310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312" name="타원 311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08" name="그룹 307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309" name="갈매기형 수장 308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310" name="갈매기형 수장 309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304" name="그룹 303"/>
            <p:cNvGrpSpPr/>
            <p:nvPr/>
          </p:nvGrpSpPr>
          <p:grpSpPr>
            <a:xfrm>
              <a:off x="7076096" y="2923700"/>
              <a:ext cx="3071708" cy="323165"/>
              <a:chOff x="7266596" y="1475826"/>
              <a:chExt cx="3071708" cy="323165"/>
            </a:xfrm>
          </p:grpSpPr>
          <p:sp>
            <p:nvSpPr>
              <p:cNvPr id="305" name="TextBox 304"/>
              <p:cNvSpPr txBox="1"/>
              <p:nvPr/>
            </p:nvSpPr>
            <p:spPr>
              <a:xfrm>
                <a:off x="7266596" y="1475826"/>
                <a:ext cx="138531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Production Line</a:t>
                </a:r>
                <a:endParaRPr lang="ko-KR" altLang="en-US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</a:endParaRP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8346568" y="1475826"/>
                <a:ext cx="199173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9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lines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</a:t>
                </a:r>
              </a:p>
            </p:txBody>
          </p:sp>
        </p:grpSp>
      </p:grpSp>
      <p:grpSp>
        <p:nvGrpSpPr>
          <p:cNvPr id="313" name="그룹 312"/>
          <p:cNvGrpSpPr/>
          <p:nvPr/>
        </p:nvGrpSpPr>
        <p:grpSpPr>
          <a:xfrm>
            <a:off x="6845882" y="2171299"/>
            <a:ext cx="3099812" cy="458002"/>
            <a:chOff x="6720464" y="1618849"/>
            <a:chExt cx="3099812" cy="458002"/>
          </a:xfrm>
        </p:grpSpPr>
        <p:grpSp>
          <p:nvGrpSpPr>
            <p:cNvPr id="314" name="그룹 313"/>
            <p:cNvGrpSpPr/>
            <p:nvPr/>
          </p:nvGrpSpPr>
          <p:grpSpPr>
            <a:xfrm flipH="1">
              <a:off x="6720464" y="1618849"/>
              <a:ext cx="2554789" cy="458002"/>
              <a:chOff x="516515" y="2475634"/>
              <a:chExt cx="3091295" cy="554182"/>
            </a:xfrm>
          </p:grpSpPr>
          <p:grpSp>
            <p:nvGrpSpPr>
              <p:cNvPr id="318" name="그룹 317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324" name="모서리가 둥근 직사각형 323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325" name="타원 324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19" name="그룹 318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320" name="갈매기형 수장 319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321" name="갈매기형 수장 320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315" name="그룹 314"/>
            <p:cNvGrpSpPr/>
            <p:nvPr/>
          </p:nvGrpSpPr>
          <p:grpSpPr>
            <a:xfrm>
              <a:off x="7076091" y="1686268"/>
              <a:ext cx="2744185" cy="323165"/>
              <a:chOff x="7266591" y="899564"/>
              <a:chExt cx="2744185" cy="323165"/>
            </a:xfrm>
          </p:grpSpPr>
          <p:sp>
            <p:nvSpPr>
              <p:cNvPr id="316" name="TextBox 315"/>
              <p:cNvSpPr txBox="1"/>
              <p:nvPr/>
            </p:nvSpPr>
            <p:spPr>
              <a:xfrm>
                <a:off x="7266591" y="899564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Capacity</a:t>
                </a:r>
                <a:endParaRPr lang="ko-KR" altLang="en-US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</a:endParaRPr>
              </a:p>
            </p:txBody>
          </p:sp>
          <p:sp>
            <p:nvSpPr>
              <p:cNvPr id="317" name="TextBox 316"/>
              <p:cNvSpPr txBox="1"/>
              <p:nvPr/>
            </p:nvSpPr>
            <p:spPr>
              <a:xfrm>
                <a:off x="7884100" y="899564"/>
                <a:ext cx="212667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spc="-1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25,000pcs/month(</a:t>
                </a:r>
                <a:r>
                  <a:rPr lang="en-US" altLang="ko-KR" sz="1500" spc="-1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FF0000"/>
                    </a:solidFill>
                    <a:latin typeface="+mn-ea"/>
                  </a:rPr>
                  <a:t>1 shift </a:t>
                </a: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)</a:t>
                </a:r>
              </a:p>
            </p:txBody>
          </p:sp>
        </p:grpSp>
      </p:grpSp>
      <p:grpSp>
        <p:nvGrpSpPr>
          <p:cNvPr id="326" name="그룹 325"/>
          <p:cNvGrpSpPr/>
          <p:nvPr/>
        </p:nvGrpSpPr>
        <p:grpSpPr>
          <a:xfrm>
            <a:off x="6845882" y="2790015"/>
            <a:ext cx="3755443" cy="553998"/>
            <a:chOff x="6720464" y="2237565"/>
            <a:chExt cx="3755443" cy="553998"/>
          </a:xfrm>
        </p:grpSpPr>
        <p:grpSp>
          <p:nvGrpSpPr>
            <p:cNvPr id="327" name="그룹 326"/>
            <p:cNvGrpSpPr/>
            <p:nvPr/>
          </p:nvGrpSpPr>
          <p:grpSpPr>
            <a:xfrm flipH="1">
              <a:off x="6720464" y="2237565"/>
              <a:ext cx="2554789" cy="458002"/>
              <a:chOff x="516515" y="2475634"/>
              <a:chExt cx="3091295" cy="554182"/>
            </a:xfrm>
          </p:grpSpPr>
          <p:grpSp>
            <p:nvGrpSpPr>
              <p:cNvPr id="331" name="그룹 330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335" name="모서리가 둥근 직사각형 334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336" name="타원 335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32" name="그룹 331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333" name="갈매기형 수장 332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334" name="갈매기형 수장 333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328" name="그룹 327"/>
            <p:cNvGrpSpPr/>
            <p:nvPr/>
          </p:nvGrpSpPr>
          <p:grpSpPr>
            <a:xfrm>
              <a:off x="7076091" y="2237565"/>
              <a:ext cx="3399816" cy="553998"/>
              <a:chOff x="7266591" y="2218032"/>
              <a:chExt cx="3399816" cy="553998"/>
            </a:xfrm>
          </p:grpSpPr>
          <p:sp>
            <p:nvSpPr>
              <p:cNvPr id="329" name="TextBox 328"/>
              <p:cNvSpPr txBox="1"/>
              <p:nvPr/>
            </p:nvSpPr>
            <p:spPr>
              <a:xfrm>
                <a:off x="7266591" y="2265693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Product</a:t>
                </a:r>
                <a:endParaRPr lang="ko-KR" altLang="en-US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</a:endParaRPr>
              </a:p>
            </p:txBody>
          </p:sp>
          <p:sp>
            <p:nvSpPr>
              <p:cNvPr id="330" name="TextBox 329"/>
              <p:cNvSpPr txBox="1"/>
              <p:nvPr/>
            </p:nvSpPr>
            <p:spPr>
              <a:xfrm>
                <a:off x="7884100" y="2218032"/>
                <a:ext cx="278230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Hydraulic cylinders for construction equipment</a:t>
                </a:r>
                <a:endParaRPr lang="ko-KR" altLang="en-US" sz="1500" spc="-1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58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양쪽 모서리가 둥근 사각형 109"/>
          <p:cNvSpPr/>
          <p:nvPr/>
        </p:nvSpPr>
        <p:spPr>
          <a:xfrm>
            <a:off x="485775" y="1609725"/>
            <a:ext cx="9720263" cy="255270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227" name="양쪽 모서리가 둥근 사각형 226"/>
          <p:cNvSpPr/>
          <p:nvPr/>
        </p:nvSpPr>
        <p:spPr>
          <a:xfrm>
            <a:off x="485775" y="4781550"/>
            <a:ext cx="9720263" cy="255270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1794509"/>
            <a:ext cx="4287417" cy="2186941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908151" y="2229543"/>
            <a:ext cx="4289367" cy="1321722"/>
            <a:chOff x="1490749" y="2172393"/>
            <a:chExt cx="4289367" cy="1321722"/>
          </a:xfrm>
        </p:grpSpPr>
        <p:cxnSp>
          <p:nvCxnSpPr>
            <p:cNvPr id="186" name="직선 연결선 185"/>
            <p:cNvCxnSpPr/>
            <p:nvPr/>
          </p:nvCxnSpPr>
          <p:spPr>
            <a:xfrm>
              <a:off x="1490749" y="3494115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직선 연결선 186"/>
            <p:cNvCxnSpPr/>
            <p:nvPr/>
          </p:nvCxnSpPr>
          <p:spPr>
            <a:xfrm>
              <a:off x="1490749" y="3053541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직선 연결선 187"/>
            <p:cNvCxnSpPr/>
            <p:nvPr/>
          </p:nvCxnSpPr>
          <p:spPr>
            <a:xfrm>
              <a:off x="1490749" y="2612967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직선 연결선 188"/>
            <p:cNvCxnSpPr/>
            <p:nvPr/>
          </p:nvCxnSpPr>
          <p:spPr>
            <a:xfrm>
              <a:off x="1490749" y="2172393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77" y="1810693"/>
            <a:ext cx="4267798" cy="21637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940500" y="593652"/>
            <a:ext cx="8306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Safe Profit and Export Expansion through Market Segmentation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Production 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Segmentation</a:t>
            </a:r>
          </a:p>
        </p:txBody>
      </p:sp>
      <p:grpSp>
        <p:nvGrpSpPr>
          <p:cNvPr id="312" name="그룹 311"/>
          <p:cNvGrpSpPr/>
          <p:nvPr/>
        </p:nvGrpSpPr>
        <p:grpSpPr>
          <a:xfrm>
            <a:off x="6261831" y="4005479"/>
            <a:ext cx="3900854" cy="138499"/>
            <a:chOff x="5641275" y="3672779"/>
            <a:chExt cx="4127953" cy="138499"/>
          </a:xfrm>
        </p:grpSpPr>
        <p:sp>
          <p:nvSpPr>
            <p:cNvPr id="314" name="TextBox 313"/>
            <p:cNvSpPr txBox="1"/>
            <p:nvPr/>
          </p:nvSpPr>
          <p:spPr>
            <a:xfrm>
              <a:off x="5641275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`08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6390197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7139119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7862403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8611325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9362104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5545304" y="1758583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7512366" y="3567878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VOLVO</a:t>
            </a:r>
          </a:p>
        </p:txBody>
      </p:sp>
      <p:sp>
        <p:nvSpPr>
          <p:cNvPr id="395" name="TextBox 394"/>
          <p:cNvSpPr txBox="1"/>
          <p:nvPr/>
        </p:nvSpPr>
        <p:spPr>
          <a:xfrm>
            <a:off x="5976270" y="3264529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HYUNDAI</a:t>
            </a:r>
          </a:p>
        </p:txBody>
      </p:sp>
      <p:sp>
        <p:nvSpPr>
          <p:cNvPr id="398" name="TextBox 397"/>
          <p:cNvSpPr txBox="1"/>
          <p:nvPr/>
        </p:nvSpPr>
        <p:spPr>
          <a:xfrm>
            <a:off x="5778967" y="2219324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GENIE</a:t>
            </a:r>
          </a:p>
        </p:txBody>
      </p:sp>
      <p:sp>
        <p:nvSpPr>
          <p:cNvPr id="399" name="TextBox 398"/>
          <p:cNvSpPr txBox="1"/>
          <p:nvPr/>
        </p:nvSpPr>
        <p:spPr>
          <a:xfrm>
            <a:off x="7420657" y="1981546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OSHKOSH/JLG</a:t>
            </a:r>
          </a:p>
        </p:txBody>
      </p:sp>
      <p:sp>
        <p:nvSpPr>
          <p:cNvPr id="400" name="TextBox 399"/>
          <p:cNvSpPr txBox="1"/>
          <p:nvPr/>
        </p:nvSpPr>
        <p:spPr>
          <a:xfrm>
            <a:off x="9132093" y="1883231"/>
            <a:ext cx="1218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KOMATSU/</a:t>
            </a:r>
          </a:p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HITACHI OTHERS</a:t>
            </a:r>
          </a:p>
        </p:txBody>
      </p:sp>
      <p:sp>
        <p:nvSpPr>
          <p:cNvPr id="403" name="TextBox 402"/>
          <p:cNvSpPr txBox="1"/>
          <p:nvPr/>
        </p:nvSpPr>
        <p:spPr>
          <a:xfrm>
            <a:off x="6712505" y="1886063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ALTEC</a:t>
            </a:r>
          </a:p>
        </p:txBody>
      </p:sp>
      <p:sp>
        <p:nvSpPr>
          <p:cNvPr id="404" name="TextBox 403"/>
          <p:cNvSpPr txBox="1"/>
          <p:nvPr/>
        </p:nvSpPr>
        <p:spPr>
          <a:xfrm>
            <a:off x="5671381" y="2747233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CLARK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7529389" y="2192630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CAT</a:t>
            </a:r>
          </a:p>
        </p:txBody>
      </p:sp>
      <p:grpSp>
        <p:nvGrpSpPr>
          <p:cNvPr id="430" name="그룹 429"/>
          <p:cNvGrpSpPr/>
          <p:nvPr/>
        </p:nvGrpSpPr>
        <p:grpSpPr>
          <a:xfrm>
            <a:off x="1266022" y="4005479"/>
            <a:ext cx="3900854" cy="138499"/>
            <a:chOff x="5641275" y="3691067"/>
            <a:chExt cx="4127953" cy="138499"/>
          </a:xfrm>
        </p:grpSpPr>
        <p:sp>
          <p:nvSpPr>
            <p:cNvPr id="432" name="TextBox 431"/>
            <p:cNvSpPr txBox="1"/>
            <p:nvPr/>
          </p:nvSpPr>
          <p:spPr>
            <a:xfrm>
              <a:off x="5641275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`08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6390197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7139119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7862403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8611325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2" name="TextBox 441"/>
            <p:cNvSpPr txBox="1"/>
            <p:nvPr/>
          </p:nvSpPr>
          <p:spPr>
            <a:xfrm>
              <a:off x="9362104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410" name="TextBox 409"/>
          <p:cNvSpPr txBox="1"/>
          <p:nvPr/>
        </p:nvSpPr>
        <p:spPr>
          <a:xfrm>
            <a:off x="555774" y="1758583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555774" y="3450135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17" name="TextBox 416"/>
          <p:cNvSpPr txBox="1"/>
          <p:nvPr/>
        </p:nvSpPr>
        <p:spPr>
          <a:xfrm>
            <a:off x="555774" y="2604359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60%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21" name="TextBox 420"/>
          <p:cNvSpPr txBox="1"/>
          <p:nvPr/>
        </p:nvSpPr>
        <p:spPr>
          <a:xfrm>
            <a:off x="2559779" y="2764413"/>
            <a:ext cx="118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Construction</a:t>
            </a:r>
          </a:p>
        </p:txBody>
      </p:sp>
      <p:sp>
        <p:nvSpPr>
          <p:cNvPr id="427" name="TextBox 426"/>
          <p:cNvSpPr txBox="1"/>
          <p:nvPr/>
        </p:nvSpPr>
        <p:spPr>
          <a:xfrm>
            <a:off x="2396296" y="2247999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AWP</a:t>
            </a:r>
          </a:p>
        </p:txBody>
      </p:sp>
      <p:sp>
        <p:nvSpPr>
          <p:cNvPr id="459" name="TextBox 458"/>
          <p:cNvSpPr txBox="1"/>
          <p:nvPr/>
        </p:nvSpPr>
        <p:spPr>
          <a:xfrm>
            <a:off x="2396296" y="1930334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Forklift</a:t>
            </a:r>
          </a:p>
        </p:txBody>
      </p:sp>
      <p:sp>
        <p:nvSpPr>
          <p:cNvPr id="460" name="TextBox 459"/>
          <p:cNvSpPr txBox="1"/>
          <p:nvPr/>
        </p:nvSpPr>
        <p:spPr>
          <a:xfrm>
            <a:off x="1776961" y="1755933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Other</a:t>
            </a:r>
          </a:p>
        </p:txBody>
      </p:sp>
      <p:sp>
        <p:nvSpPr>
          <p:cNvPr id="474" name="이등변 삼각형 473"/>
          <p:cNvSpPr/>
          <p:nvPr/>
        </p:nvSpPr>
        <p:spPr>
          <a:xfrm flipV="1">
            <a:off x="9175098" y="1795780"/>
            <a:ext cx="158886" cy="15197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75" name="직선 연결선 474"/>
          <p:cNvCxnSpPr/>
          <p:nvPr/>
        </p:nvCxnSpPr>
        <p:spPr>
          <a:xfrm>
            <a:off x="9252250" y="1803400"/>
            <a:ext cx="14287" cy="21717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" name="이등변 삼각형 523"/>
          <p:cNvSpPr/>
          <p:nvPr/>
        </p:nvSpPr>
        <p:spPr>
          <a:xfrm flipH="1">
            <a:off x="9193307" y="3829472"/>
            <a:ext cx="158886" cy="15197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8" name="TextBox 507"/>
          <p:cNvSpPr txBox="1"/>
          <p:nvPr/>
        </p:nvSpPr>
        <p:spPr>
          <a:xfrm>
            <a:off x="555774" y="4905376"/>
            <a:ext cx="384726" cy="14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11" name="TextBox 510"/>
          <p:cNvSpPr txBox="1"/>
          <p:nvPr/>
        </p:nvSpPr>
        <p:spPr>
          <a:xfrm>
            <a:off x="555774" y="6468304"/>
            <a:ext cx="384726" cy="14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15" name="TextBox 514"/>
          <p:cNvSpPr txBox="1"/>
          <p:nvPr/>
        </p:nvSpPr>
        <p:spPr>
          <a:xfrm>
            <a:off x="555774" y="5686840"/>
            <a:ext cx="384726" cy="14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60%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70" name="그룹 169"/>
          <p:cNvGrpSpPr/>
          <p:nvPr/>
        </p:nvGrpSpPr>
        <p:grpSpPr>
          <a:xfrm>
            <a:off x="275608" y="237526"/>
            <a:ext cx="1394583" cy="856709"/>
            <a:chOff x="275608" y="237526"/>
            <a:chExt cx="1394583" cy="856709"/>
          </a:xfrm>
        </p:grpSpPr>
        <p:sp>
          <p:nvSpPr>
            <p:cNvPr id="171" name="TextBox 170"/>
            <p:cNvSpPr txBox="1"/>
            <p:nvPr/>
          </p:nvSpPr>
          <p:spPr>
            <a:xfrm>
              <a:off x="275608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Ⅰ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04233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.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172332" y="1803399"/>
            <a:ext cx="176304" cy="2178051"/>
            <a:chOff x="3861436" y="1712012"/>
            <a:chExt cx="176304" cy="2230550"/>
          </a:xfrm>
          <a:solidFill>
            <a:schemeClr val="tx1"/>
          </a:solidFill>
        </p:grpSpPr>
        <p:sp>
          <p:nvSpPr>
            <p:cNvPr id="471" name="이등변 삼각형 470"/>
            <p:cNvSpPr/>
            <p:nvPr/>
          </p:nvSpPr>
          <p:spPr>
            <a:xfrm flipV="1">
              <a:off x="3861436" y="1712012"/>
              <a:ext cx="158886" cy="15197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73" name="직선 연결선 472"/>
            <p:cNvCxnSpPr/>
            <p:nvPr/>
          </p:nvCxnSpPr>
          <p:spPr>
            <a:xfrm>
              <a:off x="3938588" y="1746250"/>
              <a:ext cx="14287" cy="2171700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이등변 삼각형 522"/>
            <p:cNvSpPr/>
            <p:nvPr/>
          </p:nvSpPr>
          <p:spPr>
            <a:xfrm flipH="1">
              <a:off x="3878854" y="3790584"/>
              <a:ext cx="158886" cy="15197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947651" y="2226772"/>
            <a:ext cx="4289367" cy="1321722"/>
            <a:chOff x="947651" y="2169622"/>
            <a:chExt cx="4289367" cy="1321722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947651" y="3491344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직선 연결선 180"/>
            <p:cNvCxnSpPr/>
            <p:nvPr/>
          </p:nvCxnSpPr>
          <p:spPr>
            <a:xfrm>
              <a:off x="947651" y="3050770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직선 연결선 181"/>
            <p:cNvCxnSpPr/>
            <p:nvPr/>
          </p:nvCxnSpPr>
          <p:spPr>
            <a:xfrm>
              <a:off x="947651" y="2610196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직선 연결선 182"/>
            <p:cNvCxnSpPr/>
            <p:nvPr/>
          </p:nvCxnSpPr>
          <p:spPr>
            <a:xfrm>
              <a:off x="947651" y="2169622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1" name="TextBox 190"/>
          <p:cNvSpPr txBox="1"/>
          <p:nvPr/>
        </p:nvSpPr>
        <p:spPr>
          <a:xfrm>
            <a:off x="5545304" y="3450135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5545304" y="2604359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60%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5345906" y="4798964"/>
            <a:ext cx="4844923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1. Heavy duty construction equipment market secured</a:t>
            </a:r>
            <a:endParaRPr lang="ko-KR" altLang="en-US" sz="15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2. SH PAC market share is getting increased. </a:t>
            </a: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3. Strategic partnership with </a:t>
            </a:r>
            <a:r>
              <a:rPr lang="en-US" altLang="ko-KR" sz="15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customers</a:t>
            </a: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4.</a:t>
            </a:r>
            <a:r>
              <a:rPr lang="ko-KR" altLang="en-US" sz="15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5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Diversification 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of customer/market</a:t>
            </a: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- Management of Foreign currency risk</a:t>
            </a:r>
            <a:endParaRPr lang="ko-KR" altLang="en-US" sz="15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 Flexibility of market fluctuation</a:t>
            </a:r>
            <a:endParaRPr lang="ko-KR" altLang="en-US" sz="15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en-US" altLang="ko-KR" sz="15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 Increased Exports</a:t>
            </a:r>
            <a:endParaRPr lang="ko-KR" altLang="en-US" sz="15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878745" y="4945833"/>
            <a:ext cx="4308933" cy="2228997"/>
            <a:chOff x="922214" y="4945833"/>
            <a:chExt cx="4308933" cy="2228997"/>
          </a:xfrm>
        </p:grpSpPr>
        <p:grpSp>
          <p:nvGrpSpPr>
            <p:cNvPr id="479" name="그룹 478"/>
            <p:cNvGrpSpPr/>
            <p:nvPr/>
          </p:nvGrpSpPr>
          <p:grpSpPr>
            <a:xfrm>
              <a:off x="1290823" y="6966276"/>
              <a:ext cx="3929535" cy="208554"/>
              <a:chOff x="5641275" y="3719402"/>
              <a:chExt cx="4127953" cy="138500"/>
            </a:xfrm>
          </p:grpSpPr>
          <p:sp>
            <p:nvSpPr>
              <p:cNvPr id="481" name="TextBox 480"/>
              <p:cNvSpPr txBox="1"/>
              <p:nvPr/>
            </p:nvSpPr>
            <p:spPr>
              <a:xfrm>
                <a:off x="5641275" y="3719403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`08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3" name="TextBox 482"/>
              <p:cNvSpPr txBox="1"/>
              <p:nvPr/>
            </p:nvSpPr>
            <p:spPr>
              <a:xfrm>
                <a:off x="6390197" y="3719403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`10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5" name="TextBox 484"/>
              <p:cNvSpPr txBox="1"/>
              <p:nvPr/>
            </p:nvSpPr>
            <p:spPr>
              <a:xfrm>
                <a:off x="7139119" y="3719403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`12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7" name="TextBox 486"/>
              <p:cNvSpPr txBox="1"/>
              <p:nvPr/>
            </p:nvSpPr>
            <p:spPr>
              <a:xfrm>
                <a:off x="7862403" y="3719403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`14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9" name="TextBox 488"/>
              <p:cNvSpPr txBox="1"/>
              <p:nvPr/>
            </p:nvSpPr>
            <p:spPr>
              <a:xfrm>
                <a:off x="8611325" y="3719403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`16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91" name="TextBox 490"/>
              <p:cNvSpPr txBox="1"/>
              <p:nvPr/>
            </p:nvSpPr>
            <p:spPr>
              <a:xfrm>
                <a:off x="9362104" y="3719402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`18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pic>
          <p:nvPicPr>
            <p:cNvPr id="476" name="그림 47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445" y="4946073"/>
              <a:ext cx="4218200" cy="2006988"/>
            </a:xfrm>
            <a:prstGeom prst="rect">
              <a:avLst/>
            </a:prstGeom>
          </p:spPr>
        </p:pic>
        <p:sp>
          <p:nvSpPr>
            <p:cNvPr id="528" name="TextBox 527"/>
            <p:cNvSpPr txBox="1"/>
            <p:nvPr/>
          </p:nvSpPr>
          <p:spPr>
            <a:xfrm>
              <a:off x="1036616" y="4957097"/>
              <a:ext cx="6778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Other</a:t>
              </a:r>
            </a:p>
          </p:txBody>
        </p:sp>
        <p:sp>
          <p:nvSpPr>
            <p:cNvPr id="532" name="TextBox 531"/>
            <p:cNvSpPr txBox="1"/>
            <p:nvPr/>
          </p:nvSpPr>
          <p:spPr>
            <a:xfrm>
              <a:off x="957067" y="6470653"/>
              <a:ext cx="9512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Domestic</a:t>
              </a:r>
            </a:p>
          </p:txBody>
        </p:sp>
        <p:grpSp>
          <p:nvGrpSpPr>
            <p:cNvPr id="200" name="그룹 199"/>
            <p:cNvGrpSpPr/>
            <p:nvPr/>
          </p:nvGrpSpPr>
          <p:grpSpPr>
            <a:xfrm>
              <a:off x="922214" y="5306863"/>
              <a:ext cx="4308933" cy="1321722"/>
              <a:chOff x="947651" y="2169622"/>
              <a:chExt cx="4289367" cy="1321722"/>
            </a:xfrm>
          </p:grpSpPr>
          <p:cxnSp>
            <p:nvCxnSpPr>
              <p:cNvPr id="201" name="직선 연결선 200"/>
              <p:cNvCxnSpPr/>
              <p:nvPr/>
            </p:nvCxnSpPr>
            <p:spPr>
              <a:xfrm>
                <a:off x="947651" y="3491344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직선 연결선 201"/>
              <p:cNvCxnSpPr/>
              <p:nvPr/>
            </p:nvCxnSpPr>
            <p:spPr>
              <a:xfrm>
                <a:off x="947651" y="3050770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직선 연결선 202"/>
              <p:cNvCxnSpPr/>
              <p:nvPr/>
            </p:nvCxnSpPr>
            <p:spPr>
              <a:xfrm>
                <a:off x="947651" y="2610196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직선 연결선 203"/>
              <p:cNvCxnSpPr/>
              <p:nvPr/>
            </p:nvCxnSpPr>
            <p:spPr>
              <a:xfrm>
                <a:off x="947651" y="2169622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그룹 13"/>
            <p:cNvGrpSpPr/>
            <p:nvPr/>
          </p:nvGrpSpPr>
          <p:grpSpPr>
            <a:xfrm>
              <a:off x="4243066" y="4945833"/>
              <a:ext cx="165419" cy="2010318"/>
              <a:chOff x="7362281" y="4945833"/>
              <a:chExt cx="165419" cy="2010318"/>
            </a:xfrm>
          </p:grpSpPr>
          <p:cxnSp>
            <p:nvCxnSpPr>
              <p:cNvPr id="521" name="직선 연결선 520"/>
              <p:cNvCxnSpPr/>
              <p:nvPr/>
            </p:nvCxnSpPr>
            <p:spPr>
              <a:xfrm>
                <a:off x="7439433" y="4980516"/>
                <a:ext cx="10308" cy="1944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0" name="이등변 삼각형 519"/>
              <p:cNvSpPr/>
              <p:nvPr/>
            </p:nvSpPr>
            <p:spPr>
              <a:xfrm flipV="1">
                <a:off x="7362281" y="4945833"/>
                <a:ext cx="158886" cy="15197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6" name="이등변 삼각형 525"/>
              <p:cNvSpPr/>
              <p:nvPr/>
            </p:nvSpPr>
            <p:spPr>
              <a:xfrm flipH="1">
                <a:off x="7368814" y="6804173"/>
                <a:ext cx="158886" cy="15197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31" name="TextBox 530"/>
            <p:cNvSpPr txBox="1"/>
            <p:nvPr/>
          </p:nvSpPr>
          <p:spPr>
            <a:xfrm>
              <a:off x="1052508" y="5677558"/>
              <a:ext cx="6778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Export</a:t>
              </a:r>
            </a:p>
          </p:txBody>
        </p:sp>
      </p:grpSp>
      <p:cxnSp>
        <p:nvCxnSpPr>
          <p:cNvPr id="89" name="직선 연결선 88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496715" y="1215476"/>
            <a:ext cx="6932785" cy="369332"/>
            <a:chOff x="496715" y="1244051"/>
            <a:chExt cx="6932785" cy="369332"/>
          </a:xfrm>
        </p:grpSpPr>
        <p:grpSp>
          <p:nvGrpSpPr>
            <p:cNvPr id="90" name="그룹 89"/>
            <p:cNvGrpSpPr/>
            <p:nvPr/>
          </p:nvGrpSpPr>
          <p:grpSpPr>
            <a:xfrm>
              <a:off x="496715" y="1244051"/>
              <a:ext cx="2569542" cy="369332"/>
              <a:chOff x="345109" y="1101176"/>
              <a:chExt cx="2569542" cy="369332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570489" y="1101176"/>
                <a:ext cx="2344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</a:pPr>
                <a:r>
                  <a:rPr lang="en-US" altLang="ko-KR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By Application</a:t>
                </a:r>
                <a:r>
                  <a:rPr lang="ko-KR" altLang="en-US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 </a:t>
                </a:r>
              </a:p>
            </p:txBody>
          </p:sp>
          <p:grpSp>
            <p:nvGrpSpPr>
              <p:cNvPr id="92" name="그룹 91"/>
              <p:cNvGrpSpPr/>
              <p:nvPr/>
            </p:nvGrpSpPr>
            <p:grpSpPr>
              <a:xfrm>
                <a:off x="345109" y="1179888"/>
                <a:ext cx="277160" cy="213809"/>
                <a:chOff x="345109" y="1341813"/>
                <a:chExt cx="277160" cy="213809"/>
              </a:xfrm>
            </p:grpSpPr>
            <p:sp>
              <p:nvSpPr>
                <p:cNvPr id="93" name="갈매기형 수장 92"/>
                <p:cNvSpPr/>
                <p:nvPr/>
              </p:nvSpPr>
              <p:spPr>
                <a:xfrm>
                  <a:off x="345109" y="1341813"/>
                  <a:ext cx="158377" cy="213809"/>
                </a:xfrm>
                <a:prstGeom prst="chevron">
                  <a:avLst/>
                </a:prstGeom>
                <a:solidFill>
                  <a:srgbClr val="D4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94" name="갈매기형 수장 93"/>
                <p:cNvSpPr/>
                <p:nvPr/>
              </p:nvSpPr>
              <p:spPr>
                <a:xfrm>
                  <a:off x="463892" y="1341813"/>
                  <a:ext cx="158377" cy="213809"/>
                </a:xfrm>
                <a:prstGeom prst="chevr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5" name="그룹 94"/>
            <p:cNvGrpSpPr/>
            <p:nvPr/>
          </p:nvGrpSpPr>
          <p:grpSpPr>
            <a:xfrm>
              <a:off x="5602115" y="1244051"/>
              <a:ext cx="1827385" cy="369332"/>
              <a:chOff x="345109" y="1101176"/>
              <a:chExt cx="1827385" cy="369332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570489" y="1101176"/>
                <a:ext cx="16020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</a:pPr>
                <a:r>
                  <a:rPr lang="en-US" altLang="ko-KR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By Customer</a:t>
                </a:r>
                <a:r>
                  <a:rPr lang="ko-KR" altLang="en-US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 </a:t>
                </a:r>
              </a:p>
            </p:txBody>
          </p:sp>
          <p:grpSp>
            <p:nvGrpSpPr>
              <p:cNvPr id="97" name="그룹 96"/>
              <p:cNvGrpSpPr/>
              <p:nvPr/>
            </p:nvGrpSpPr>
            <p:grpSpPr>
              <a:xfrm>
                <a:off x="345109" y="1179888"/>
                <a:ext cx="277160" cy="213809"/>
                <a:chOff x="345109" y="1341813"/>
                <a:chExt cx="277160" cy="213809"/>
              </a:xfrm>
            </p:grpSpPr>
            <p:sp>
              <p:nvSpPr>
                <p:cNvPr id="98" name="갈매기형 수장 97"/>
                <p:cNvSpPr/>
                <p:nvPr/>
              </p:nvSpPr>
              <p:spPr>
                <a:xfrm>
                  <a:off x="345109" y="1341813"/>
                  <a:ext cx="158377" cy="213809"/>
                </a:xfrm>
                <a:prstGeom prst="chevron">
                  <a:avLst/>
                </a:prstGeom>
                <a:solidFill>
                  <a:srgbClr val="D4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99" name="갈매기형 수장 98"/>
                <p:cNvSpPr/>
                <p:nvPr/>
              </p:nvSpPr>
              <p:spPr>
                <a:xfrm>
                  <a:off x="463892" y="1341813"/>
                  <a:ext cx="158377" cy="213809"/>
                </a:xfrm>
                <a:prstGeom prst="chevr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00" name="그룹 99"/>
          <p:cNvGrpSpPr/>
          <p:nvPr/>
        </p:nvGrpSpPr>
        <p:grpSpPr>
          <a:xfrm>
            <a:off x="496715" y="4368251"/>
            <a:ext cx="2569542" cy="369332"/>
            <a:chOff x="345109" y="1101176"/>
            <a:chExt cx="2569542" cy="369332"/>
          </a:xfrm>
        </p:grpSpPr>
        <p:sp>
          <p:nvSpPr>
            <p:cNvPr id="101" name="TextBox 100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By Exporting/Domestic</a:t>
              </a:r>
              <a:endPara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102" name="그룹 101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103" name="갈매기형 수장 102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04" name="갈매기형 수장 103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5" name="그룹 104"/>
          <p:cNvGrpSpPr/>
          <p:nvPr/>
        </p:nvGrpSpPr>
        <p:grpSpPr>
          <a:xfrm>
            <a:off x="5602115" y="4368251"/>
            <a:ext cx="1827385" cy="369332"/>
            <a:chOff x="345109" y="1101176"/>
            <a:chExt cx="1827385" cy="369332"/>
          </a:xfrm>
        </p:grpSpPr>
        <p:sp>
          <p:nvSpPr>
            <p:cNvPr id="106" name="TextBox 105"/>
            <p:cNvSpPr txBox="1"/>
            <p:nvPr/>
          </p:nvSpPr>
          <p:spPr>
            <a:xfrm>
              <a:off x="570489" y="1101176"/>
              <a:ext cx="16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Comment</a:t>
              </a:r>
              <a:endPara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107" name="그룹 106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108" name="갈매기형 수장 107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09" name="갈매기형 수장 108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89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표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198615"/>
              </p:ext>
            </p:extLst>
          </p:nvPr>
        </p:nvGraphicFramePr>
        <p:xfrm>
          <a:off x="485758" y="1544322"/>
          <a:ext cx="9744093" cy="7924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3387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68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84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684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558"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ITEM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TUBE ID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LENGTH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REMARK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9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ASSEMBLY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Φ40~Φ400 (1.5” ~ 15”)</a:t>
                      </a:r>
                    </a:p>
                  </a:txBody>
                  <a:tcPr marL="27000" marR="27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~12,000mm (up to 472”)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636bar </a:t>
                      </a:r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(9135psi)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70" name="그룹 69"/>
          <p:cNvGrpSpPr/>
          <p:nvPr/>
        </p:nvGrpSpPr>
        <p:grpSpPr>
          <a:xfrm>
            <a:off x="496715" y="1101176"/>
            <a:ext cx="2569542" cy="369332"/>
            <a:chOff x="345109" y="1101176"/>
            <a:chExt cx="2569542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Product specification</a:t>
              </a:r>
              <a:endPara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72" name="그룹 71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73" name="갈매기형 수장 72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74" name="갈매기형 수장 73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75" name="직선 연결선 74"/>
          <p:cNvCxnSpPr/>
          <p:nvPr/>
        </p:nvCxnSpPr>
        <p:spPr>
          <a:xfrm>
            <a:off x="475458" y="1541220"/>
            <a:ext cx="9756775" cy="0"/>
          </a:xfrm>
          <a:prstGeom prst="line">
            <a:avLst/>
          </a:prstGeom>
          <a:ln w="1905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그룹 78"/>
          <p:cNvGrpSpPr/>
          <p:nvPr/>
        </p:nvGrpSpPr>
        <p:grpSpPr>
          <a:xfrm>
            <a:off x="496715" y="2449736"/>
            <a:ext cx="3456160" cy="369332"/>
            <a:chOff x="345109" y="1101176"/>
            <a:chExt cx="2569542" cy="369332"/>
          </a:xfrm>
        </p:grpSpPr>
        <p:sp>
          <p:nvSpPr>
            <p:cNvPr id="80" name="TextBox 79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Capacity of “CYLINDER” [month]</a:t>
              </a:r>
              <a:endPara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81" name="그룹 80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82" name="갈매기형 수장 81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83" name="갈매기형 수장 82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85" name="직선 연결선 84"/>
          <p:cNvCxnSpPr/>
          <p:nvPr/>
        </p:nvCxnSpPr>
        <p:spPr>
          <a:xfrm>
            <a:off x="485775" y="2287798"/>
            <a:ext cx="975280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027476" y="586138"/>
            <a:ext cx="590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The </a:t>
            </a:r>
            <a:r>
              <a:rPr lang="en-US" altLang="ko-KR" sz="24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Largest Scale </a:t>
            </a:r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and Singular Plant in Korea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Capacity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89" name="그룹 88"/>
          <p:cNvGrpSpPr/>
          <p:nvPr/>
        </p:nvGrpSpPr>
        <p:grpSpPr>
          <a:xfrm>
            <a:off x="275608" y="237526"/>
            <a:ext cx="1394583" cy="856709"/>
            <a:chOff x="275608" y="237526"/>
            <a:chExt cx="1394583" cy="856709"/>
          </a:xfrm>
        </p:grpSpPr>
        <p:sp>
          <p:nvSpPr>
            <p:cNvPr id="90" name="TextBox 89"/>
            <p:cNvSpPr txBox="1"/>
            <p:nvPr/>
          </p:nvSpPr>
          <p:spPr>
            <a:xfrm>
              <a:off x="275608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Ⅰ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04233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.</a:t>
              </a:r>
            </a:p>
          </p:txBody>
        </p:sp>
      </p:grpSp>
      <p:graphicFrame>
        <p:nvGraphicFramePr>
          <p:cNvPr id="92" name="표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638463"/>
              </p:ext>
            </p:extLst>
          </p:nvPr>
        </p:nvGraphicFramePr>
        <p:xfrm>
          <a:off x="479518" y="2895598"/>
          <a:ext cx="9733116" cy="2819644"/>
        </p:xfrm>
        <a:graphic>
          <a:graphicData uri="http://schemas.openxmlformats.org/drawingml/2006/table">
            <a:tbl>
              <a:tblPr firstRow="1" bandRow="1">
                <a:effectLst/>
                <a:tableStyleId>{00A15C55-8517-42AA-B614-E9B94910E393}</a:tableStyleId>
              </a:tblPr>
              <a:tblGrid>
                <a:gridCol w="24332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32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332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332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6352">
                <a:tc rowSpan="2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Process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CYLINDER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TESTING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PAINTING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352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ASSEMBLY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Monthly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Hours(h)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Shift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Capacity(pcs)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30,000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25,000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28,000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Actual(AVG.)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16,000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16,000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16,000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Rate(%)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53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64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57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Number</a:t>
                      </a:r>
                      <a:r>
                        <a:rPr lang="en-US" altLang="ko-KR" sz="1400" b="1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of Equipment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4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cxnSp>
        <p:nvCxnSpPr>
          <p:cNvPr id="93" name="직선 연결선 92"/>
          <p:cNvCxnSpPr/>
          <p:nvPr/>
        </p:nvCxnSpPr>
        <p:spPr>
          <a:xfrm>
            <a:off x="463555" y="2900120"/>
            <a:ext cx="9742483" cy="0"/>
          </a:xfrm>
          <a:prstGeom prst="line">
            <a:avLst/>
          </a:prstGeom>
          <a:ln w="1905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연결선 107"/>
          <p:cNvCxnSpPr/>
          <p:nvPr/>
        </p:nvCxnSpPr>
        <p:spPr>
          <a:xfrm>
            <a:off x="472344" y="3521598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연결선 108"/>
          <p:cNvCxnSpPr/>
          <p:nvPr/>
        </p:nvCxnSpPr>
        <p:spPr>
          <a:xfrm>
            <a:off x="2944387" y="3521598"/>
            <a:ext cx="2311277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09"/>
          <p:cNvCxnSpPr/>
          <p:nvPr/>
        </p:nvCxnSpPr>
        <p:spPr>
          <a:xfrm>
            <a:off x="482601" y="5714652"/>
            <a:ext cx="971549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1" name="표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456753"/>
              </p:ext>
            </p:extLst>
          </p:nvPr>
        </p:nvGraphicFramePr>
        <p:xfrm>
          <a:off x="485758" y="6311339"/>
          <a:ext cx="9762352" cy="7924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2955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19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62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62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762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762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5558"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Section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Hours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Shift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Max</a:t>
                      </a:r>
                      <a:r>
                        <a:rPr lang="en-US" altLang="ko-KR" sz="1400" b="1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 Capacity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Current Capacity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Rate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9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ASSEMBLY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N/A</a:t>
                      </a:r>
                    </a:p>
                  </a:txBody>
                  <a:tcPr marL="27000" marR="27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300,000(pcs)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192,000(pcs)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64%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12" name="그룹 111"/>
          <p:cNvGrpSpPr/>
          <p:nvPr/>
        </p:nvGrpSpPr>
        <p:grpSpPr>
          <a:xfrm>
            <a:off x="496715" y="5842793"/>
            <a:ext cx="3456160" cy="646331"/>
            <a:chOff x="345109" y="1101176"/>
            <a:chExt cx="2569542" cy="646331"/>
          </a:xfrm>
        </p:grpSpPr>
        <p:sp>
          <p:nvSpPr>
            <p:cNvPr id="113" name="TextBox 112"/>
            <p:cNvSpPr txBox="1"/>
            <p:nvPr/>
          </p:nvSpPr>
          <p:spPr>
            <a:xfrm>
              <a:off x="570489" y="1101176"/>
              <a:ext cx="2344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Total Capacity of “CYLINDER”</a:t>
              </a:r>
              <a:endPara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114" name="그룹 113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115" name="갈매기형 수장 114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16" name="갈매기형 수장 115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17" name="직선 연결선 116"/>
          <p:cNvCxnSpPr/>
          <p:nvPr/>
        </p:nvCxnSpPr>
        <p:spPr>
          <a:xfrm>
            <a:off x="475458" y="6308237"/>
            <a:ext cx="9756775" cy="0"/>
          </a:xfrm>
          <a:prstGeom prst="line">
            <a:avLst/>
          </a:prstGeom>
          <a:ln w="1905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/>
          <p:cNvCxnSpPr/>
          <p:nvPr/>
        </p:nvCxnSpPr>
        <p:spPr>
          <a:xfrm>
            <a:off x="5418994" y="3521598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106"/>
          <p:cNvCxnSpPr/>
          <p:nvPr/>
        </p:nvCxnSpPr>
        <p:spPr>
          <a:xfrm>
            <a:off x="472344" y="38290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>
            <a:off x="2945669" y="38290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/>
          <p:cNvCxnSpPr/>
          <p:nvPr/>
        </p:nvCxnSpPr>
        <p:spPr>
          <a:xfrm>
            <a:off x="5418994" y="38290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/>
          <p:cNvCxnSpPr/>
          <p:nvPr/>
        </p:nvCxnSpPr>
        <p:spPr>
          <a:xfrm>
            <a:off x="7892319" y="38290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직선 연결선 140"/>
          <p:cNvCxnSpPr/>
          <p:nvPr/>
        </p:nvCxnSpPr>
        <p:spPr>
          <a:xfrm>
            <a:off x="7892319" y="3521598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>
            <a:off x="2914650" y="1907629"/>
            <a:ext cx="232489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연결선 144"/>
          <p:cNvCxnSpPr/>
          <p:nvPr/>
        </p:nvCxnSpPr>
        <p:spPr>
          <a:xfrm>
            <a:off x="5418994" y="1907629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직선 연결선 145"/>
          <p:cNvCxnSpPr/>
          <p:nvPr/>
        </p:nvCxnSpPr>
        <p:spPr>
          <a:xfrm>
            <a:off x="7892319" y="1907629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 146"/>
          <p:cNvCxnSpPr/>
          <p:nvPr/>
        </p:nvCxnSpPr>
        <p:spPr>
          <a:xfrm>
            <a:off x="472344" y="1907629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직선 연결선 147"/>
          <p:cNvCxnSpPr/>
          <p:nvPr/>
        </p:nvCxnSpPr>
        <p:spPr>
          <a:xfrm>
            <a:off x="485775" y="7048772"/>
            <a:ext cx="975280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직선 연결선 149"/>
          <p:cNvCxnSpPr/>
          <p:nvPr/>
        </p:nvCxnSpPr>
        <p:spPr>
          <a:xfrm>
            <a:off x="472344" y="6669682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연결선 150"/>
          <p:cNvCxnSpPr/>
          <p:nvPr/>
        </p:nvCxnSpPr>
        <p:spPr>
          <a:xfrm>
            <a:off x="2914650" y="6669682"/>
            <a:ext cx="136207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연결선 151"/>
          <p:cNvCxnSpPr/>
          <p:nvPr/>
        </p:nvCxnSpPr>
        <p:spPr>
          <a:xfrm>
            <a:off x="4404562" y="6669682"/>
            <a:ext cx="136207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직선 연결선 152"/>
          <p:cNvCxnSpPr/>
          <p:nvPr/>
        </p:nvCxnSpPr>
        <p:spPr>
          <a:xfrm>
            <a:off x="5894474" y="6669682"/>
            <a:ext cx="136207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직선 연결선 153"/>
          <p:cNvCxnSpPr/>
          <p:nvPr/>
        </p:nvCxnSpPr>
        <p:spPr>
          <a:xfrm>
            <a:off x="7384386" y="6669682"/>
            <a:ext cx="136207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직선 연결선 154"/>
          <p:cNvCxnSpPr/>
          <p:nvPr/>
        </p:nvCxnSpPr>
        <p:spPr>
          <a:xfrm>
            <a:off x="8874298" y="6669682"/>
            <a:ext cx="136207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직선 연결선 157"/>
          <p:cNvCxnSpPr/>
          <p:nvPr/>
        </p:nvCxnSpPr>
        <p:spPr>
          <a:xfrm>
            <a:off x="472344" y="414328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직선 연결선 158"/>
          <p:cNvCxnSpPr/>
          <p:nvPr/>
        </p:nvCxnSpPr>
        <p:spPr>
          <a:xfrm>
            <a:off x="2945669" y="414328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직선 연결선 159"/>
          <p:cNvCxnSpPr/>
          <p:nvPr/>
        </p:nvCxnSpPr>
        <p:spPr>
          <a:xfrm>
            <a:off x="5418994" y="414328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직선 연결선 160"/>
          <p:cNvCxnSpPr/>
          <p:nvPr/>
        </p:nvCxnSpPr>
        <p:spPr>
          <a:xfrm>
            <a:off x="7892319" y="414328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직선 연결선 162"/>
          <p:cNvCxnSpPr/>
          <p:nvPr/>
        </p:nvCxnSpPr>
        <p:spPr>
          <a:xfrm>
            <a:off x="472344" y="445755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연결선 163"/>
          <p:cNvCxnSpPr/>
          <p:nvPr/>
        </p:nvCxnSpPr>
        <p:spPr>
          <a:xfrm>
            <a:off x="2945669" y="445755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연결선 164"/>
          <p:cNvCxnSpPr/>
          <p:nvPr/>
        </p:nvCxnSpPr>
        <p:spPr>
          <a:xfrm>
            <a:off x="5418994" y="445755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직선 연결선 165"/>
          <p:cNvCxnSpPr/>
          <p:nvPr/>
        </p:nvCxnSpPr>
        <p:spPr>
          <a:xfrm>
            <a:off x="7892319" y="445755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직선 연결선 167"/>
          <p:cNvCxnSpPr/>
          <p:nvPr/>
        </p:nvCxnSpPr>
        <p:spPr>
          <a:xfrm>
            <a:off x="472344" y="47718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직선 연결선 168"/>
          <p:cNvCxnSpPr/>
          <p:nvPr/>
        </p:nvCxnSpPr>
        <p:spPr>
          <a:xfrm>
            <a:off x="2945669" y="47718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직선 연결선 169"/>
          <p:cNvCxnSpPr/>
          <p:nvPr/>
        </p:nvCxnSpPr>
        <p:spPr>
          <a:xfrm>
            <a:off x="5418994" y="47718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직선 연결선 170"/>
          <p:cNvCxnSpPr/>
          <p:nvPr/>
        </p:nvCxnSpPr>
        <p:spPr>
          <a:xfrm>
            <a:off x="7892319" y="47718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/>
          <p:cNvCxnSpPr/>
          <p:nvPr/>
        </p:nvCxnSpPr>
        <p:spPr>
          <a:xfrm>
            <a:off x="472344" y="50861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직선 연결선 173"/>
          <p:cNvCxnSpPr/>
          <p:nvPr/>
        </p:nvCxnSpPr>
        <p:spPr>
          <a:xfrm>
            <a:off x="2945669" y="50861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직선 연결선 174"/>
          <p:cNvCxnSpPr/>
          <p:nvPr/>
        </p:nvCxnSpPr>
        <p:spPr>
          <a:xfrm>
            <a:off x="5418994" y="50861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직선 연결선 175"/>
          <p:cNvCxnSpPr/>
          <p:nvPr/>
        </p:nvCxnSpPr>
        <p:spPr>
          <a:xfrm>
            <a:off x="7892319" y="50861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연결선 177"/>
          <p:cNvCxnSpPr/>
          <p:nvPr/>
        </p:nvCxnSpPr>
        <p:spPr>
          <a:xfrm>
            <a:off x="472344" y="53813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직선 연결선 178"/>
          <p:cNvCxnSpPr/>
          <p:nvPr/>
        </p:nvCxnSpPr>
        <p:spPr>
          <a:xfrm>
            <a:off x="2945669" y="53813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직선 연결선 179"/>
          <p:cNvCxnSpPr/>
          <p:nvPr/>
        </p:nvCxnSpPr>
        <p:spPr>
          <a:xfrm>
            <a:off x="5418994" y="53813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 180"/>
          <p:cNvCxnSpPr/>
          <p:nvPr/>
        </p:nvCxnSpPr>
        <p:spPr>
          <a:xfrm>
            <a:off x="7892319" y="53813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5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9"/>
            <a:ext cx="10691813" cy="437631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 rot="13956106">
            <a:off x="4700113" y="-2684696"/>
            <a:ext cx="8520898" cy="8520894"/>
          </a:xfrm>
          <a:prstGeom prst="ellipse">
            <a:avLst/>
          </a:prstGeom>
          <a:noFill/>
          <a:ln w="3175" cap="flat" cmpd="sng" algn="ctr">
            <a:gradFill>
              <a:gsLst>
                <a:gs pos="0">
                  <a:srgbClr val="D42423"/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6" latinLnBrk="0"/>
            <a:endParaRPr lang="ko-KR" altLang="en-US" sz="1600" kern="0" dirty="0">
              <a:solidFill>
                <a:prstClr val="white"/>
              </a:solidFill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 rot="13956106">
            <a:off x="6355976" y="-1028834"/>
            <a:ext cx="5209172" cy="5209170"/>
          </a:xfrm>
          <a:prstGeom prst="ellipse">
            <a:avLst/>
          </a:prstGeom>
          <a:noFill/>
          <a:ln w="3175" cap="flat" cmpd="sng" algn="ctr">
            <a:gradFill>
              <a:gsLst>
                <a:gs pos="0">
                  <a:srgbClr val="D42423"/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6" latinLnBrk="0"/>
            <a:endParaRPr lang="ko-KR" altLang="en-US" sz="1600" kern="0" dirty="0">
              <a:solidFill>
                <a:prstClr val="white"/>
              </a:solidFill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12" name="타원 11"/>
          <p:cNvSpPr/>
          <p:nvPr/>
        </p:nvSpPr>
        <p:spPr>
          <a:xfrm rot="13956106">
            <a:off x="7316395" y="-68415"/>
            <a:ext cx="3288334" cy="3288332"/>
          </a:xfrm>
          <a:prstGeom prst="ellipse">
            <a:avLst/>
          </a:prstGeom>
          <a:noFill/>
          <a:ln w="3175" cap="flat" cmpd="sng" algn="ctr">
            <a:gradFill>
              <a:gsLst>
                <a:gs pos="0">
                  <a:srgbClr val="D42423"/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6" latinLnBrk="0">
              <a:defRPr/>
            </a:pPr>
            <a:endParaRPr lang="ko-KR" altLang="en-US" sz="1600" kern="0" dirty="0">
              <a:solidFill>
                <a:prstClr val="white"/>
              </a:solidFill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 rot="13956106">
            <a:off x="2543034" y="-4841775"/>
            <a:ext cx="12835056" cy="12835052"/>
          </a:xfrm>
          <a:prstGeom prst="ellipse">
            <a:avLst/>
          </a:prstGeom>
          <a:noFill/>
          <a:ln w="3175" cap="flat" cmpd="sng" algn="ctr">
            <a:gradFill>
              <a:gsLst>
                <a:gs pos="0">
                  <a:srgbClr val="D42423"/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6" latinLnBrk="0"/>
            <a:endParaRPr lang="ko-KR" altLang="en-US" sz="1600" kern="0" dirty="0">
              <a:solidFill>
                <a:prstClr val="white"/>
              </a:solidFill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3619500" y="762000"/>
            <a:ext cx="3310114" cy="969410"/>
            <a:chOff x="3472010" y="901700"/>
            <a:chExt cx="3310114" cy="969410"/>
          </a:xfrm>
        </p:grpSpPr>
        <p:sp>
          <p:nvSpPr>
            <p:cNvPr id="15" name="양쪽 모서리가 둥근 사각형 14"/>
            <p:cNvSpPr/>
            <p:nvPr/>
          </p:nvSpPr>
          <p:spPr>
            <a:xfrm rot="5400000">
              <a:off x="4689754" y="199746"/>
              <a:ext cx="893210" cy="2373318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16" name="그룹 15"/>
            <p:cNvGrpSpPr/>
            <p:nvPr/>
          </p:nvGrpSpPr>
          <p:grpSpPr>
            <a:xfrm>
              <a:off x="3472010" y="901700"/>
              <a:ext cx="3310114" cy="969410"/>
              <a:chOff x="3622257" y="901700"/>
              <a:chExt cx="3310114" cy="969410"/>
            </a:xfrm>
          </p:grpSpPr>
          <p:sp>
            <p:nvSpPr>
              <p:cNvPr id="17" name="타원 16"/>
              <p:cNvSpPr/>
              <p:nvPr/>
            </p:nvSpPr>
            <p:spPr>
              <a:xfrm>
                <a:off x="5962961" y="901700"/>
                <a:ext cx="969410" cy="96941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232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622257" y="1104511"/>
                <a:ext cx="2274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</a:pPr>
                <a:r>
                  <a:rPr lang="en-US" altLang="ko-KR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Heavy duty construction equipment market secured</a:t>
                </a:r>
                <a:endParaRPr lang="ko-KR" altLang="en-US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9" name="그룹 18"/>
          <p:cNvGrpSpPr/>
          <p:nvPr/>
        </p:nvGrpSpPr>
        <p:grpSpPr>
          <a:xfrm>
            <a:off x="5670684" y="3553705"/>
            <a:ext cx="2938200" cy="969410"/>
            <a:chOff x="3843924" y="901700"/>
            <a:chExt cx="2938200" cy="969410"/>
          </a:xfrm>
        </p:grpSpPr>
        <p:sp>
          <p:nvSpPr>
            <p:cNvPr id="20" name="양쪽 모서리가 둥근 사각형 19"/>
            <p:cNvSpPr/>
            <p:nvPr/>
          </p:nvSpPr>
          <p:spPr>
            <a:xfrm rot="5400000">
              <a:off x="4689754" y="199746"/>
              <a:ext cx="893210" cy="2373318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843924" y="901700"/>
              <a:ext cx="2938200" cy="969410"/>
              <a:chOff x="3994171" y="901700"/>
              <a:chExt cx="2938200" cy="969410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5962961" y="901700"/>
                <a:ext cx="969410" cy="96941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232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994171" y="964766"/>
                <a:ext cx="19556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</a:pPr>
                <a:r>
                  <a:rPr lang="en-US" altLang="ko-KR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SH PAC market share is </a:t>
                </a:r>
                <a:r>
                  <a:rPr lang="en-US" altLang="ko-KR" sz="1600" spc="-165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increased</a:t>
                </a:r>
                <a:endParaRPr lang="ko-KR" altLang="en-US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24" name="그룹 23"/>
          <p:cNvGrpSpPr/>
          <p:nvPr/>
        </p:nvGrpSpPr>
        <p:grpSpPr>
          <a:xfrm>
            <a:off x="6549231" y="5324963"/>
            <a:ext cx="2991787" cy="969410"/>
            <a:chOff x="3790337" y="901700"/>
            <a:chExt cx="2991787" cy="969410"/>
          </a:xfrm>
        </p:grpSpPr>
        <p:sp>
          <p:nvSpPr>
            <p:cNvPr id="25" name="양쪽 모서리가 둥근 사각형 24"/>
            <p:cNvSpPr/>
            <p:nvPr/>
          </p:nvSpPr>
          <p:spPr>
            <a:xfrm rot="5400000">
              <a:off x="4689754" y="199746"/>
              <a:ext cx="893210" cy="2373318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3790337" y="901700"/>
              <a:ext cx="2991787" cy="969410"/>
              <a:chOff x="3940584" y="901700"/>
              <a:chExt cx="2991787" cy="969410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5962961" y="901700"/>
                <a:ext cx="969410" cy="96941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232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940584" y="1104511"/>
                <a:ext cx="19556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</a:pPr>
                <a:r>
                  <a:rPr lang="en-US" altLang="ko-KR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Strategic partnership with customers</a:t>
                </a:r>
                <a:endParaRPr lang="ko-KR" altLang="en-US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3371800" y="3982988"/>
            <a:ext cx="2991787" cy="1155371"/>
            <a:chOff x="3790337" y="901700"/>
            <a:chExt cx="2991787" cy="1155371"/>
          </a:xfrm>
        </p:grpSpPr>
        <p:sp>
          <p:nvSpPr>
            <p:cNvPr id="30" name="양쪽 모서리가 둥근 사각형 29"/>
            <p:cNvSpPr/>
            <p:nvPr/>
          </p:nvSpPr>
          <p:spPr>
            <a:xfrm rot="5400000">
              <a:off x="4689754" y="199746"/>
              <a:ext cx="893210" cy="2373318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3790337" y="901700"/>
              <a:ext cx="2991787" cy="1155371"/>
              <a:chOff x="3940584" y="901700"/>
              <a:chExt cx="2991787" cy="1155371"/>
            </a:xfrm>
          </p:grpSpPr>
          <p:sp>
            <p:nvSpPr>
              <p:cNvPr id="32" name="타원 31"/>
              <p:cNvSpPr/>
              <p:nvPr/>
            </p:nvSpPr>
            <p:spPr>
              <a:xfrm>
                <a:off x="5962961" y="901700"/>
                <a:ext cx="969410" cy="96941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232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940584" y="979853"/>
                <a:ext cx="19556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</a:pPr>
                <a:r>
                  <a:rPr lang="en-US" altLang="ko-KR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Flexibility of market fluctuation through the diversification of customer/market</a:t>
                </a:r>
                <a:endParaRPr lang="ko-KR" altLang="en-US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34" name="그룹 33"/>
          <p:cNvGrpSpPr/>
          <p:nvPr/>
        </p:nvGrpSpPr>
        <p:grpSpPr>
          <a:xfrm>
            <a:off x="258441" y="2737576"/>
            <a:ext cx="2991787" cy="969410"/>
            <a:chOff x="3790337" y="901700"/>
            <a:chExt cx="2991787" cy="969410"/>
          </a:xfrm>
        </p:grpSpPr>
        <p:sp>
          <p:nvSpPr>
            <p:cNvPr id="35" name="양쪽 모서리가 둥근 사각형 34"/>
            <p:cNvSpPr/>
            <p:nvPr/>
          </p:nvSpPr>
          <p:spPr>
            <a:xfrm rot="5400000">
              <a:off x="4689754" y="199746"/>
              <a:ext cx="893210" cy="2373318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3790337" y="901700"/>
              <a:ext cx="2991787" cy="969410"/>
              <a:chOff x="3940584" y="901700"/>
              <a:chExt cx="2991787" cy="969410"/>
            </a:xfrm>
          </p:grpSpPr>
          <p:sp>
            <p:nvSpPr>
              <p:cNvPr id="37" name="타원 36"/>
              <p:cNvSpPr/>
              <p:nvPr/>
            </p:nvSpPr>
            <p:spPr>
              <a:xfrm>
                <a:off x="5962961" y="901700"/>
                <a:ext cx="969410" cy="96941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232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940584" y="1110933"/>
                <a:ext cx="19556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</a:pPr>
                <a:r>
                  <a:rPr lang="en-US" altLang="ko-KR" sz="1600" spc="-165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Increased Exports</a:t>
                </a:r>
                <a:endParaRPr lang="ko-KR" altLang="en-US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</p:grpSp>
      <p:cxnSp>
        <p:nvCxnSpPr>
          <p:cNvPr id="39" name="직선 연결선 38"/>
          <p:cNvCxnSpPr>
            <a:endCxn id="17" idx="6"/>
          </p:cNvCxnSpPr>
          <p:nvPr/>
        </p:nvCxnSpPr>
        <p:spPr>
          <a:xfrm flipH="1" flipV="1">
            <a:off x="6929610" y="1246710"/>
            <a:ext cx="1967554" cy="363363"/>
          </a:xfrm>
          <a:prstGeom prst="line">
            <a:avLst/>
          </a:prstGeom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4242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자유형 39"/>
          <p:cNvSpPr/>
          <p:nvPr/>
        </p:nvSpPr>
        <p:spPr>
          <a:xfrm>
            <a:off x="8300885" y="1612900"/>
            <a:ext cx="622300" cy="1981200"/>
          </a:xfrm>
          <a:custGeom>
            <a:avLst/>
            <a:gdLst>
              <a:gd name="connsiteX0" fmla="*/ 622300 w 622300"/>
              <a:gd name="connsiteY0" fmla="*/ 0 h 1981200"/>
              <a:gd name="connsiteX1" fmla="*/ 0 w 622300"/>
              <a:gd name="connsiteY1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2300" h="1981200">
                <a:moveTo>
                  <a:pt x="622300" y="0"/>
                </a:moveTo>
                <a:lnTo>
                  <a:pt x="0" y="1981200"/>
                </a:lnTo>
              </a:path>
            </a:pathLst>
          </a:custGeom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4242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자유형 40"/>
          <p:cNvSpPr/>
          <p:nvPr/>
        </p:nvSpPr>
        <p:spPr>
          <a:xfrm>
            <a:off x="6230785" y="1625600"/>
            <a:ext cx="2705100" cy="2476500"/>
          </a:xfrm>
          <a:custGeom>
            <a:avLst/>
            <a:gdLst>
              <a:gd name="connsiteX0" fmla="*/ 2705100 w 2705100"/>
              <a:gd name="connsiteY0" fmla="*/ 0 h 2476500"/>
              <a:gd name="connsiteX1" fmla="*/ 0 w 2705100"/>
              <a:gd name="connsiteY1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05100" h="2476500">
                <a:moveTo>
                  <a:pt x="2705100" y="0"/>
                </a:moveTo>
                <a:lnTo>
                  <a:pt x="0" y="2476500"/>
                </a:lnTo>
              </a:path>
            </a:pathLst>
          </a:custGeom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4242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자유형 41"/>
          <p:cNvSpPr/>
          <p:nvPr/>
        </p:nvSpPr>
        <p:spPr>
          <a:xfrm>
            <a:off x="3220885" y="1587500"/>
            <a:ext cx="5727700" cy="1473200"/>
          </a:xfrm>
          <a:custGeom>
            <a:avLst/>
            <a:gdLst>
              <a:gd name="connsiteX0" fmla="*/ 5727700 w 5727700"/>
              <a:gd name="connsiteY0" fmla="*/ 0 h 1473200"/>
              <a:gd name="connsiteX1" fmla="*/ 0 w 5727700"/>
              <a:gd name="connsiteY1" fmla="*/ 14732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27700" h="1473200">
                <a:moveTo>
                  <a:pt x="5727700" y="0"/>
                </a:moveTo>
                <a:lnTo>
                  <a:pt x="0" y="1473200"/>
                </a:lnTo>
              </a:path>
            </a:pathLst>
          </a:custGeom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4242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자유형 42"/>
          <p:cNvSpPr/>
          <p:nvPr/>
        </p:nvSpPr>
        <p:spPr>
          <a:xfrm>
            <a:off x="8961285" y="1587501"/>
            <a:ext cx="76200" cy="3733800"/>
          </a:xfrm>
          <a:custGeom>
            <a:avLst/>
            <a:gdLst>
              <a:gd name="connsiteX0" fmla="*/ 0 w 76200"/>
              <a:gd name="connsiteY0" fmla="*/ 0 h 3733800"/>
              <a:gd name="connsiteX1" fmla="*/ 76200 w 76200"/>
              <a:gd name="connsiteY1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3733800">
                <a:moveTo>
                  <a:pt x="0" y="0"/>
                </a:moveTo>
                <a:lnTo>
                  <a:pt x="76200" y="3733800"/>
                </a:lnTo>
              </a:path>
            </a:pathLst>
          </a:custGeom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4242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4" name="그룹 43"/>
          <p:cNvGrpSpPr/>
          <p:nvPr/>
        </p:nvGrpSpPr>
        <p:grpSpPr>
          <a:xfrm>
            <a:off x="7740409" y="355600"/>
            <a:ext cx="2440306" cy="2440304"/>
            <a:chOff x="2589461" y="2787545"/>
            <a:chExt cx="3965082" cy="3965081"/>
          </a:xfrm>
        </p:grpSpPr>
        <p:sp>
          <p:nvSpPr>
            <p:cNvPr id="45" name="타원 44"/>
            <p:cNvSpPr/>
            <p:nvPr/>
          </p:nvSpPr>
          <p:spPr>
            <a:xfrm>
              <a:off x="2589461" y="2787545"/>
              <a:ext cx="3965082" cy="3965081"/>
            </a:xfrm>
            <a:prstGeom prst="ellipse">
              <a:avLst/>
            </a:prstGeom>
            <a:solidFill>
              <a:schemeClr val="bg1">
                <a:lumMod val="95000"/>
                <a:alpha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6" latinLnBrk="0">
                <a:defRPr/>
              </a:pPr>
              <a:endParaRPr lang="ko-KR" altLang="en-US" sz="1600" kern="0" dirty="0">
                <a:solidFill>
                  <a:prstClr val="white"/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3094673" y="3292758"/>
              <a:ext cx="2954656" cy="2954654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D42423"/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6" latinLnBrk="0">
                <a:defRPr/>
              </a:pPr>
              <a:endParaRPr lang="ko-KR" altLang="en-US" sz="1600" kern="0" dirty="0">
                <a:solidFill>
                  <a:prstClr val="white"/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47" name="타원 46"/>
            <p:cNvSpPr/>
            <p:nvPr/>
          </p:nvSpPr>
          <p:spPr>
            <a:xfrm>
              <a:off x="3228976" y="3427060"/>
              <a:ext cx="2686051" cy="2686050"/>
            </a:xfrm>
            <a:prstGeom prst="ellipse">
              <a:avLst/>
            </a:prstGeom>
            <a:gradFill flip="none" rotWithShape="1">
              <a:gsLst>
                <a:gs pos="100000">
                  <a:schemeClr val="tx2">
                    <a:lumMod val="40000"/>
                    <a:lumOff val="60000"/>
                  </a:schemeClr>
                </a:gs>
                <a:gs pos="0">
                  <a:schemeClr val="tx2">
                    <a:lumMod val="40000"/>
                    <a:lumOff val="60000"/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a typeface="KoPub돋움체 Bold" panose="02020603020101020101" pitchFamily="18" charset="-127"/>
              </a:endParaRPr>
            </a:p>
          </p:txBody>
        </p:sp>
        <p:sp>
          <p:nvSpPr>
            <p:cNvPr id="48" name="타원 47"/>
            <p:cNvSpPr/>
            <p:nvPr/>
          </p:nvSpPr>
          <p:spPr>
            <a:xfrm>
              <a:off x="3390417" y="3608409"/>
              <a:ext cx="2323351" cy="2323349"/>
            </a:xfrm>
            <a:prstGeom prst="ellipse">
              <a:avLst/>
            </a:prstGeom>
            <a:gradFill flip="none" rotWithShape="1">
              <a:gsLst>
                <a:gs pos="100000">
                  <a:srgbClr val="D42423"/>
                </a:gs>
                <a:gs pos="0">
                  <a:srgbClr val="760000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solidFill>
                  <a:schemeClr val="lt1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8375149" y="1455994"/>
            <a:ext cx="1170826" cy="239514"/>
            <a:chOff x="1173163" y="2478088"/>
            <a:chExt cx="2987675" cy="611188"/>
          </a:xfrm>
          <a:gradFill>
            <a:gsLst>
              <a:gs pos="100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effectLst>
            <a:outerShdw blurRad="25400" algn="ctr" rotWithShape="0">
              <a:srgbClr val="360000">
                <a:alpha val="74902"/>
              </a:srgbClr>
            </a:outerShdw>
          </a:effectLst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91813" cy="40841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21081" y="5576360"/>
            <a:ext cx="4052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800000"/>
              </a:buClr>
            </a:pPr>
            <a:r>
              <a:rPr lang="en-US" altLang="ko-KR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Securing Market Competitiveness based on Technical enhancement ,</a:t>
            </a:r>
            <a:endParaRPr lang="en-US" altLang="ko-KR" sz="2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40131" y="6309785"/>
            <a:ext cx="4052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800000"/>
              </a:buClr>
            </a:pPr>
            <a:r>
              <a:rPr lang="en-US" altLang="ko-KR" sz="3000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  <a:t>Infinite power of SH PAC</a:t>
            </a:r>
          </a:p>
        </p:txBody>
      </p:sp>
      <p:pic>
        <p:nvPicPr>
          <p:cNvPr id="205" name="그림 20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82953" y="3079487"/>
            <a:ext cx="547430" cy="331004"/>
          </a:xfrm>
          <a:prstGeom prst="rect">
            <a:avLst/>
          </a:prstGeom>
        </p:spPr>
      </p:pic>
      <p:pic>
        <p:nvPicPr>
          <p:cNvPr id="206" name="그림 20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719" y="4190260"/>
            <a:ext cx="444143" cy="513661"/>
          </a:xfrm>
          <a:prstGeom prst="rect">
            <a:avLst/>
          </a:prstGeom>
        </p:spPr>
      </p:pic>
      <p:pic>
        <p:nvPicPr>
          <p:cNvPr id="207" name="그림 20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734" y="3744162"/>
            <a:ext cx="388028" cy="51968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50661" y="5604757"/>
            <a:ext cx="614679" cy="496472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1186" y="1037246"/>
            <a:ext cx="545670" cy="4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65" y="1132562"/>
            <a:ext cx="449681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20000"/>
                </a:solidFill>
                <a:latin typeface="+mj-ea"/>
                <a:ea typeface="+mj-ea"/>
              </a:rPr>
              <a:t>SHPM Always Striving for Best Products</a:t>
            </a:r>
            <a:r>
              <a:rPr lang="ko-KR" altLang="en-US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20000"/>
                </a:solidFill>
                <a:latin typeface="+mj-ea"/>
                <a:ea typeface="+mj-ea"/>
              </a:rPr>
              <a:t> </a:t>
            </a:r>
            <a:r>
              <a:rPr lang="ko-KR" altLang="en-US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20000"/>
                </a:solidFill>
                <a:latin typeface="+mn-ea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265" y="521122"/>
            <a:ext cx="783310" cy="1480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3270" y="1920261"/>
            <a:ext cx="739705" cy="1480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9359" y="1142087"/>
            <a:ext cx="2129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SHPM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Summary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SHPM Sales condition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Items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Segmentation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Capacity Status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7443093" y="639561"/>
            <a:ext cx="2358462" cy="600164"/>
            <a:chOff x="7443093" y="639561"/>
            <a:chExt cx="2358462" cy="600164"/>
          </a:xfrm>
        </p:grpSpPr>
        <p:sp>
          <p:nvSpPr>
            <p:cNvPr id="11" name="TextBox 10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Ⅱ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71583" y="639561"/>
              <a:ext cx="212997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SHPM</a:t>
              </a:r>
              <a:r>
                <a:rPr lang="ko-KR" altLang="en-US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endParaRPr lang="en-US" altLang="ko-KR" sz="22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7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2">
      <a:majorFont>
        <a:latin typeface="KoPub돋움체 Bold"/>
        <a:ea typeface="KoPub돋움체 Bold"/>
        <a:cs typeface=""/>
      </a:majorFont>
      <a:minorFont>
        <a:latin typeface="KoPub바탕체 Medium"/>
        <a:ea typeface="KoPub돋움체 Medium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2877</TotalTime>
  <Words>2154</Words>
  <Application>Microsoft Office PowerPoint</Application>
  <PresentationFormat>사용자 지정</PresentationFormat>
  <Paragraphs>936</Paragraphs>
  <Slides>28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9" baseType="lpstr">
      <vt:lpstr>굴림</vt:lpstr>
      <vt:lpstr>Arial</vt:lpstr>
      <vt:lpstr>KoPub돋움체 Medium</vt:lpstr>
      <vt:lpstr>KoPub바탕체 Bold</vt:lpstr>
      <vt:lpstr>KoPub바탕체 Medium</vt:lpstr>
      <vt:lpstr>KoPub돋움체 Bold</vt:lpstr>
      <vt:lpstr>KoPub돋움체 Light</vt:lpstr>
      <vt:lpstr>나눔명조</vt:lpstr>
      <vt:lpstr>KoPub바탕체 Light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winnerspt-pc</dc:creator>
  <cp:lastModifiedBy>user</cp:lastModifiedBy>
  <cp:revision>301</cp:revision>
  <dcterms:created xsi:type="dcterms:W3CDTF">2016-03-03T07:52:25Z</dcterms:created>
  <dcterms:modified xsi:type="dcterms:W3CDTF">2016-04-14T02:25:37Z</dcterms:modified>
</cp:coreProperties>
</file>